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7" r:id="rId5"/>
    <p:sldId id="263" r:id="rId6"/>
    <p:sldId id="261" r:id="rId7"/>
    <p:sldId id="274" r:id="rId8"/>
    <p:sldId id="267" r:id="rId9"/>
    <p:sldId id="273" r:id="rId10"/>
    <p:sldId id="275" r:id="rId11"/>
    <p:sldId id="276" r:id="rId12"/>
    <p:sldId id="280" r:id="rId13"/>
    <p:sldId id="278" r:id="rId14"/>
    <p:sldId id="27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5A4245-37BB-4FD7-AE39-E96A1C751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857496"/>
            <a:ext cx="10315576" cy="2387600"/>
          </a:xfrm>
        </p:spPr>
        <p:txBody>
          <a:bodyPr anchor="ctr">
            <a:normAutofit/>
          </a:bodyPr>
          <a:lstStyle/>
          <a:p>
            <a:pPr algn="ctr"/>
            <a:r>
              <a:rPr lang="fr-FR" sz="5400" dirty="0"/>
              <a:t>LIEN entre HAD / CAMSP </a:t>
            </a:r>
            <a:br>
              <a:rPr lang="fr-FR" sz="5400" dirty="0"/>
            </a:br>
            <a:r>
              <a:rPr lang="fr-FR" sz="5400" dirty="0"/>
              <a:t>E</a:t>
            </a:r>
            <a:r>
              <a:rPr lang="fr-FR" sz="5400" dirty="0">
                <a:latin typeface="+mn-lt"/>
              </a:rPr>
              <a:t>XEMPLE</a:t>
            </a:r>
            <a:r>
              <a:rPr lang="fr-FR" sz="5400" dirty="0"/>
              <a:t> DE Collaboration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7B32F39-5309-4413-B7E6-380A714E3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894" y="3972893"/>
            <a:ext cx="9284635" cy="1655762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fr-FR" sz="2400" dirty="0"/>
              <a:t>DR BRIGITTE DELEPLANQUE </a:t>
            </a:r>
            <a:r>
              <a:rPr lang="fr-FR" sz="2400" dirty="0" err="1"/>
              <a:t>mpr</a:t>
            </a:r>
            <a:r>
              <a:rPr lang="fr-FR" sz="2400" dirty="0"/>
              <a:t> </a:t>
            </a:r>
            <a:r>
              <a:rPr lang="fr-FR" sz="2400" dirty="0" err="1"/>
              <a:t>camsp</a:t>
            </a:r>
            <a:r>
              <a:rPr lang="fr-FR" sz="2400" dirty="0"/>
              <a:t> Polyvalent bordeaux</a:t>
            </a:r>
          </a:p>
          <a:p>
            <a:pPr algn="ctr"/>
            <a:r>
              <a:rPr lang="fr-FR" sz="2200" dirty="0"/>
              <a:t>Dr MOREAU-GAUDRY Isabelle PEDIATRE Had pédiatrique de BORDEAUX bagatelle</a:t>
            </a:r>
          </a:p>
          <a:p>
            <a:pPr algn="ctr"/>
            <a:r>
              <a:rPr lang="fr-FR" sz="2400" dirty="0"/>
              <a:t>Audrey </a:t>
            </a:r>
            <a:r>
              <a:rPr lang="fr-FR" sz="2400" dirty="0" err="1"/>
              <a:t>mombarbut</a:t>
            </a:r>
            <a:r>
              <a:rPr lang="fr-FR" sz="2400" dirty="0"/>
              <a:t> IDE Had pédiatrique de BORDEAUX bagatelle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354422-4D65-451D-95B3-5EEA4589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3929" cy="1762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343A5D8-13D2-480C-BECD-700AC6BC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096" y="0"/>
            <a:ext cx="1959904" cy="19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1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B11EAA-6347-4BFF-BDB3-8C102745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326571"/>
            <a:ext cx="5111482" cy="6368143"/>
          </a:xfrm>
        </p:spPr>
        <p:txBody>
          <a:bodyPr anchor="ctr">
            <a:normAutofit fontScale="77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Espacement des passages soignants à 3x/semaine dès le mois d’août pour favoriser la relation de confiance </a:t>
            </a:r>
          </a:p>
          <a:p>
            <a:pPr algn="just"/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Mise en place des relais avec des professionnels libéraux en attendant la prise en charge CAMSP prévue dès la réanimation (liste d’attente depuis Janvier 2020)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Kinésithérapeute en juillet 2020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Orthophoniste en septembre 2020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Psychomotricienne en septembre 2020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rencontre du Dr Deleplanque en Octobre 2020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Suivi avec l’HDE pour des HDJ pneumo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9E126EF3-7563-481C-AF0E-FFCB5793B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291" y="1479177"/>
            <a:ext cx="4918008" cy="3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B0E52D-B021-455A-B20C-B81BD351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5" y="313765"/>
            <a:ext cx="3864007" cy="1572976"/>
          </a:xfrm>
        </p:spPr>
        <p:txBody>
          <a:bodyPr anchor="ctr">
            <a:normAutofit/>
          </a:bodyPr>
          <a:lstStyle/>
          <a:p>
            <a:pPr algn="ctr"/>
            <a:endParaRPr lang="fr-FR" sz="6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766878C-DE1C-4A31-AAED-605403C2C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089" y="1120587"/>
            <a:ext cx="5711911" cy="3660471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60B1500-4791-496F-9047-F796D76A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211" y="770965"/>
            <a:ext cx="6167718" cy="5620870"/>
          </a:xfrm>
        </p:spPr>
        <p:txBody>
          <a:bodyPr anchor="ctr">
            <a:noAutofit/>
          </a:bodyPr>
          <a:lstStyle/>
          <a:p>
            <a:r>
              <a:rPr lang="fr-FR" sz="2400" dirty="0"/>
              <a:t>Meilleure alliance soignant/parents</a:t>
            </a:r>
          </a:p>
          <a:p>
            <a:endParaRPr lang="fr-FR" sz="2400" dirty="0"/>
          </a:p>
          <a:p>
            <a:r>
              <a:rPr lang="fr-FR" sz="2400" dirty="0"/>
              <a:t>Beaucoup de progrès au niveau du développement psychomoteur</a:t>
            </a:r>
          </a:p>
          <a:p>
            <a:endParaRPr lang="fr-FR" sz="2400" dirty="0"/>
          </a:p>
          <a:p>
            <a:r>
              <a:rPr lang="fr-FR" sz="2400" dirty="0"/>
              <a:t>Échéances de l’arrêt de chaque appareillage repoussé par les parents</a:t>
            </a:r>
          </a:p>
          <a:p>
            <a:r>
              <a:rPr lang="fr-FR" sz="2400" dirty="0"/>
              <a:t>Accompagnement des parents et lien étroit avec le CAMSP en fin de PEC HAD pour organiser un relai en douceur</a:t>
            </a:r>
          </a:p>
        </p:txBody>
      </p:sp>
    </p:spTree>
    <p:extLst>
      <p:ext uri="{BB962C8B-B14F-4D97-AF65-F5344CB8AC3E}">
        <p14:creationId xmlns:p14="http://schemas.microsoft.com/office/powerpoint/2010/main" val="399937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D7223F-45AD-402B-B7CA-310DB791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364" y="35860"/>
            <a:ext cx="9539224" cy="600633"/>
          </a:xfrm>
        </p:spPr>
        <p:txBody>
          <a:bodyPr/>
          <a:lstStyle/>
          <a:p>
            <a:r>
              <a:rPr lang="fr-FR" dirty="0"/>
              <a:t>LE PARCOURS DE SOIN COORDONNE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7D27DE6-3CD2-4429-A320-97C686E6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705" y="950259"/>
            <a:ext cx="9963458" cy="5441575"/>
          </a:xfrm>
        </p:spPr>
        <p:txBody>
          <a:bodyPr>
            <a:normAutofit fontScale="40000" lnSpcReduction="20000"/>
          </a:bodyPr>
          <a:lstStyle/>
          <a:p>
            <a:pPr marL="344043" indent="-344043" defTabSz="1536153">
              <a:spcBef>
                <a:spcPts val="1500"/>
              </a:spcBef>
              <a:defRPr sz="2772"/>
            </a:pP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Décembre 2018-Novembre 2019 </a:t>
            </a:r>
            <a:r>
              <a:rPr lang="fr-FR" sz="4000" dirty="0"/>
              <a:t>: 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Réanimation </a:t>
            </a:r>
            <a:r>
              <a:rPr lang="fr-FR" sz="4000" dirty="0"/>
              <a:t>Pédiatrique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Echanges de courriers mails entre la réanimation et le 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CAMSP </a:t>
            </a:r>
            <a:r>
              <a:rPr lang="fr-FR" sz="4000" dirty="0"/>
              <a:t>: présentation de la situation.</a:t>
            </a:r>
          </a:p>
          <a:p>
            <a:pPr marL="344043" indent="-344043" defTabSz="1536153">
              <a:spcBef>
                <a:spcPts val="1500"/>
              </a:spcBef>
              <a:defRPr sz="2772"/>
            </a:pP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Janvier 2020-Juin 2020 : SSR </a:t>
            </a:r>
            <a:r>
              <a:rPr lang="fr-FR" sz="4000" dirty="0"/>
              <a:t>« Le Nid Béarnais »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Nouveaux échanges avec le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 CAMSP</a:t>
            </a:r>
            <a:r>
              <a:rPr lang="fr-FR" sz="4000" dirty="0"/>
              <a:t> : Fatima est positionnée en liste d’attente pour un possible soin en psychomotricité à compter de septembre 2020</a:t>
            </a:r>
          </a:p>
          <a:p>
            <a:pPr marL="344043" indent="-344043" defTabSz="1536153">
              <a:spcBef>
                <a:spcPts val="1500"/>
              </a:spcBef>
              <a:defRPr sz="2772"/>
            </a:pP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Juin 2020-Mai 2022</a:t>
            </a:r>
            <a:r>
              <a:rPr lang="fr-FR" sz="4000" dirty="0"/>
              <a:t> : retour à domicile et 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HAD </a:t>
            </a:r>
            <a:r>
              <a:rPr lang="fr-FR" sz="4000" dirty="0"/>
              <a:t>( Bahia) trois fois par semaine. 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Soins en kinésithérapie, orthophonie et psychomotricité libérale coordonnés par l’HAD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Dossier 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MDPH</a:t>
            </a:r>
            <a:r>
              <a:rPr lang="fr-FR" sz="4000" dirty="0"/>
              <a:t> monté par l’HAD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Premières consultations au 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CAMSP </a:t>
            </a:r>
            <a:r>
              <a:rPr lang="fr-FR" sz="4000" dirty="0"/>
              <a:t>: juin puis octobre 2020</a:t>
            </a:r>
          </a:p>
          <a:p>
            <a:pPr marL="344043" indent="-344043" defTabSz="1536153">
              <a:spcBef>
                <a:spcPts val="1500"/>
              </a:spcBef>
              <a:defRPr sz="2772"/>
            </a:pP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Mai 2022-Mars 2023 </a:t>
            </a:r>
            <a:r>
              <a:rPr lang="fr-FR" sz="4000" dirty="0"/>
              <a:t>: Domicile et </a:t>
            </a:r>
            <a:r>
              <a:rPr lang="fr-FR" sz="4000" dirty="0">
                <a:latin typeface="Canela Text Bold"/>
                <a:ea typeface="Canela Text Bold"/>
                <a:cs typeface="Canela Text Bold"/>
                <a:sym typeface="Canela Text Bold"/>
              </a:rPr>
              <a:t>Relai CAMSP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Consultations au CAMSP en mai puis octobre 2022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Organisation du bilan psychologique</a:t>
            </a:r>
          </a:p>
          <a:p>
            <a:pPr marL="688086" lvl="1" indent="-344043" defTabSz="1536153">
              <a:spcBef>
                <a:spcPts val="1500"/>
              </a:spcBef>
              <a:defRPr sz="2772"/>
            </a:pPr>
            <a:r>
              <a:rPr lang="fr-FR" sz="4000" dirty="0"/>
              <a:t>Synthèse en mars 2023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E05163F-E3CE-4FCC-8881-8C28110B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1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E5E5F5-B1C5-4F12-AE48-0DFB4B0D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4" y="-53788"/>
            <a:ext cx="6445624" cy="1120588"/>
          </a:xfrm>
        </p:spPr>
        <p:txBody>
          <a:bodyPr>
            <a:normAutofit fontScale="90000"/>
          </a:bodyPr>
          <a:lstStyle/>
          <a:p>
            <a:r>
              <a:rPr lang="fr-FR" dirty="0"/>
              <a:t>La Situation à l’entrée au CAMSP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4D30A9-7638-49E0-94A9-20919E6B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647" y="0"/>
            <a:ext cx="4885765" cy="6436659"/>
          </a:xfrm>
        </p:spPr>
        <p:txBody>
          <a:bodyPr>
            <a:normAutofit/>
          </a:bodyPr>
          <a:lstStyle/>
          <a:p>
            <a:r>
              <a:rPr lang="fr-FR" sz="2000" dirty="0"/>
              <a:t>PEPS 3 : âge 49 mois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Motricité globale : 30 mois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Motricité fine : 31 mois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Communication : 22 mois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Langage expressif : 18 mois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Langage réceptif :20 mois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Cognition verbale et préverbale: 28 mois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FD4F8A7-9D0F-4306-96C1-E994CB0F0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54" y="519954"/>
            <a:ext cx="7149352" cy="4876800"/>
          </a:xfrm>
        </p:spPr>
        <p:txBody>
          <a:bodyPr>
            <a:normAutofit fontScale="25000" lnSpcReduction="20000"/>
          </a:bodyPr>
          <a:lstStyle/>
          <a:p>
            <a:pPr marL="469149" indent="-469149" defTabSz="2048204">
              <a:spcBef>
                <a:spcPts val="2000"/>
              </a:spcBef>
              <a:defRPr sz="3696"/>
            </a:pPr>
            <a:r>
              <a:rPr lang="fr-FR" sz="11200" dirty="0">
                <a:latin typeface="Canela Text Bold"/>
                <a:ea typeface="Canela Text Bold"/>
                <a:cs typeface="Canela Text Bold"/>
                <a:sym typeface="Canela Text Bold"/>
              </a:rPr>
              <a:t>La santé :</a:t>
            </a:r>
            <a:r>
              <a:rPr lang="fr-FR" sz="11200" dirty="0"/>
              <a:t>                                          </a:t>
            </a:r>
          </a:p>
          <a:p>
            <a:pPr marL="917447" lvl="1" indent="-324000" defTabSz="2048204">
              <a:spcBef>
                <a:spcPts val="2000"/>
              </a:spcBef>
              <a:defRPr sz="3696"/>
            </a:pPr>
            <a:r>
              <a:rPr lang="fr-FR" sz="9600" dirty="0"/>
              <a:t>Autonomie respiratoire</a:t>
            </a:r>
          </a:p>
          <a:p>
            <a:pPr marL="917447" lvl="1" indent="-324000" defTabSz="2048204">
              <a:spcBef>
                <a:spcPts val="2000"/>
              </a:spcBef>
              <a:defRPr sz="3696"/>
            </a:pPr>
            <a:r>
              <a:rPr lang="fr-FR" sz="9600" dirty="0"/>
              <a:t>Autonomie alimentaire ( troubles de l’oralité persistants)</a:t>
            </a:r>
          </a:p>
          <a:p>
            <a:pPr marL="917447" lvl="1" indent="-324000" defTabSz="2048204">
              <a:spcBef>
                <a:spcPts val="2000"/>
              </a:spcBef>
              <a:defRPr sz="3696"/>
            </a:pPr>
            <a:r>
              <a:rPr lang="fr-FR" sz="9600" dirty="0"/>
              <a:t>Découverture persistante de hanches</a:t>
            </a:r>
          </a:p>
          <a:p>
            <a:pPr marL="458723" indent="-324000" defTabSz="2048204">
              <a:spcBef>
                <a:spcPts val="2000"/>
              </a:spcBef>
              <a:defRPr sz="3696"/>
            </a:pPr>
            <a:r>
              <a:rPr lang="fr-FR" sz="9600" dirty="0">
                <a:latin typeface="Canela Text Bold"/>
                <a:ea typeface="Canela Text Bold"/>
                <a:cs typeface="Canela Text Bold"/>
                <a:sym typeface="Canela Text Bold"/>
              </a:rPr>
              <a:t>L’autonomie</a:t>
            </a:r>
            <a:r>
              <a:rPr lang="fr-FR" sz="9600" dirty="0"/>
              <a:t> : Marche acquise fin 2022 (4ans) Utilisation des membres supérieurs</a:t>
            </a:r>
          </a:p>
          <a:p>
            <a:pPr marL="917447" lvl="1" indent="-324000" defTabSz="2048204">
              <a:spcBef>
                <a:spcPts val="2000"/>
              </a:spcBef>
              <a:defRPr sz="3696"/>
            </a:pPr>
            <a:r>
              <a:rPr lang="fr-FR" sz="9600" dirty="0"/>
              <a:t>Communication/</a:t>
            </a:r>
            <a:r>
              <a:rPr lang="fr-FR" sz="9600" dirty="0" err="1"/>
              <a:t>Macathon</a:t>
            </a:r>
            <a:endParaRPr lang="fr-FR" sz="9600" dirty="0"/>
          </a:p>
          <a:p>
            <a:pPr marL="917447" lvl="1" indent="-324000" defTabSz="2048204">
              <a:spcBef>
                <a:spcPts val="2000"/>
              </a:spcBef>
              <a:defRPr sz="3696"/>
            </a:pPr>
            <a:r>
              <a:rPr lang="fr-FR" sz="9600" dirty="0"/>
              <a:t>Propreté non acquise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30B551F-7641-4075-8ADC-20ECA518E9C8}"/>
              </a:ext>
            </a:extLst>
          </p:cNvPr>
          <p:cNvSpPr txBox="1"/>
          <p:nvPr/>
        </p:nvSpPr>
        <p:spPr>
          <a:xfrm>
            <a:off x="995081" y="5530454"/>
            <a:ext cx="100225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sz="2000" dirty="0"/>
              <a:t>Comportement : Moins insécure, expression affective adaptée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C29DAA8-51B2-4B88-8AE6-F87786666B49}"/>
              </a:ext>
            </a:extLst>
          </p:cNvPr>
          <p:cNvSpPr txBox="1"/>
          <p:nvPr/>
        </p:nvSpPr>
        <p:spPr>
          <a:xfrm>
            <a:off x="1452283" y="6078071"/>
            <a:ext cx="72518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Troubles attentionnels, persévérations, fatigabilité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90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B8BBDA-B702-44F2-99B6-66398E3C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635" y="377175"/>
            <a:ext cx="3765613" cy="680661"/>
          </a:xfrm>
        </p:spPr>
        <p:txBody>
          <a:bodyPr/>
          <a:lstStyle/>
          <a:p>
            <a:r>
              <a:rPr lang="fr-FR" dirty="0"/>
              <a:t>AU TOTAL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7F38F23-0F90-4052-855A-342D8B51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D2988D9-E282-46D5-8178-B3273123E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4" y="1568824"/>
            <a:ext cx="9315107" cy="5065058"/>
          </a:xfrm>
        </p:spPr>
        <p:txBody>
          <a:bodyPr>
            <a:normAutofit/>
          </a:bodyPr>
          <a:lstStyle/>
          <a:p>
            <a:r>
              <a:rPr lang="fr-FR" sz="2400" dirty="0"/>
              <a:t>Une enfant bien relationnelle.</a:t>
            </a:r>
          </a:p>
          <a:p>
            <a:r>
              <a:rPr lang="fr-FR" sz="2400" dirty="0"/>
              <a:t>Progresse dans l’autonomie affective</a:t>
            </a:r>
          </a:p>
          <a:p>
            <a:r>
              <a:rPr lang="fr-FR" sz="2400" dirty="0"/>
              <a:t>S’appuie sur l’imitation et l’étayage</a:t>
            </a:r>
          </a:p>
          <a:p>
            <a:r>
              <a:rPr lang="fr-FR" sz="2400" dirty="0"/>
              <a:t>Utilise les outils de communication alternative</a:t>
            </a:r>
          </a:p>
          <a:p>
            <a:pPr lvl="8"/>
            <a:r>
              <a:rPr lang="fr-FR" sz="2400" dirty="0"/>
              <a:t> </a:t>
            </a:r>
            <a:r>
              <a:rPr lang="fr-FR" sz="2400" dirty="0">
                <a:latin typeface="Canela Text Bold"/>
                <a:ea typeface="Canela Text Bold"/>
                <a:cs typeface="Canela Text Bold"/>
                <a:sym typeface="Canela Text Bold"/>
              </a:rPr>
              <a:t> Et :   </a:t>
            </a:r>
            <a:r>
              <a:rPr lang="fr-FR" sz="2400" dirty="0"/>
              <a:t>                                             </a:t>
            </a:r>
            <a:r>
              <a:rPr lang="fr-FR" sz="2400" dirty="0">
                <a:latin typeface="Canela Text Bold"/>
                <a:ea typeface="Canela Text Bold"/>
                <a:cs typeface="Canela Text Bold"/>
                <a:sym typeface="Canela Text Bold"/>
              </a:rPr>
              <a:t>             </a:t>
            </a:r>
          </a:p>
          <a:p>
            <a:r>
              <a:rPr lang="fr-FR" sz="2400" dirty="0"/>
              <a:t>Une bonne compréhension des enjeux par la famille</a:t>
            </a:r>
          </a:p>
          <a:p>
            <a:pPr lvl="8">
              <a:defRPr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2400" dirty="0"/>
              <a:t>Donc</a:t>
            </a:r>
          </a:p>
          <a:p>
            <a:r>
              <a:rPr lang="fr-FR" sz="2400" dirty="0"/>
              <a:t>Une inscription scolaire en septembre 2023  avec demande AESH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88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BD0BC1-8096-4807-8764-07DAA1BA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387" y="134471"/>
            <a:ext cx="4563813" cy="635838"/>
          </a:xfrm>
        </p:spPr>
        <p:txBody>
          <a:bodyPr>
            <a:normAutofit fontScale="90000"/>
          </a:bodyPr>
          <a:lstStyle/>
          <a:p>
            <a:r>
              <a:rPr lang="fr-FR" dirty="0"/>
              <a:t>Quels  enseignements?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081E2BA-C70C-491B-AA3D-B6D256CA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77" y="905435"/>
            <a:ext cx="10004612" cy="5818094"/>
          </a:xfrm>
        </p:spPr>
        <p:txBody>
          <a:bodyPr>
            <a:normAutofit fontScale="47500" lnSpcReduction="20000"/>
          </a:bodyPr>
          <a:lstStyle/>
          <a:p>
            <a:pPr marL="458723" indent="-458723" defTabSz="2048204">
              <a:spcBef>
                <a:spcPts val="2000"/>
              </a:spcBef>
              <a:defRPr sz="3696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dirty="0"/>
              <a:t>Préoccupations de santé précoces et majeures . ..Mais aussi enjeux de développement.</a:t>
            </a:r>
          </a:p>
          <a:p>
            <a:pPr marL="458723" indent="-458723" defTabSz="2048204">
              <a:spcBef>
                <a:spcPts val="2000"/>
              </a:spcBef>
              <a:defRPr sz="3696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dirty="0"/>
              <a:t> Anticipation du parcours de soins : </a:t>
            </a:r>
          </a:p>
          <a:p>
            <a:pPr marL="917447" lvl="1" indent="-458723" defTabSz="2048204">
              <a:spcBef>
                <a:spcPts val="2000"/>
              </a:spcBef>
              <a:defRPr sz="3696"/>
            </a:pPr>
            <a:r>
              <a:rPr lang="fr-FR" dirty="0"/>
              <a:t>Mise en place précoce des prises en charge en kinésithérapie, psychomotricité et orthophonie dans la période sanitaire</a:t>
            </a:r>
          </a:p>
          <a:p>
            <a:pPr marL="917447" lvl="1" indent="-458723" defTabSz="2048204">
              <a:spcBef>
                <a:spcPts val="2000"/>
              </a:spcBef>
              <a:defRPr sz="3696"/>
            </a:pPr>
            <a:r>
              <a:rPr lang="fr-FR" dirty="0"/>
              <a:t>Sollicitation précoce du CAMSP</a:t>
            </a:r>
          </a:p>
          <a:p>
            <a:pPr marL="1834895" lvl="3" indent="-458723" defTabSz="2048204">
              <a:spcBef>
                <a:spcPts val="2000"/>
              </a:spcBef>
              <a:defRPr sz="3696"/>
            </a:pPr>
            <a:r>
              <a:rPr lang="fr-FR" dirty="0"/>
              <a:t>Faire une place à l’enfant</a:t>
            </a:r>
          </a:p>
          <a:p>
            <a:pPr marL="1834895" lvl="3" indent="-458723" defTabSz="2048204">
              <a:spcBef>
                <a:spcPts val="2000"/>
              </a:spcBef>
              <a:defRPr sz="3696"/>
            </a:pPr>
            <a:r>
              <a:rPr lang="fr-FR" dirty="0"/>
              <a:t>Présenter le service aux parents, leur permettre d’appréhender  son fonctionnement</a:t>
            </a:r>
          </a:p>
          <a:p>
            <a:pPr marL="458723" indent="-458723" defTabSz="2048204">
              <a:spcBef>
                <a:spcPts val="2000"/>
              </a:spcBef>
              <a:defRPr sz="3696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dirty="0"/>
              <a:t>Nécessaire collaboration et connaissances des acteurs sanitaires et médico-sociaux : </a:t>
            </a:r>
          </a:p>
          <a:p>
            <a:pPr marL="1376171" lvl="2" indent="-458723" defTabSz="2048204">
              <a:spcBef>
                <a:spcPts val="2000"/>
              </a:spcBef>
              <a:defRPr sz="3696"/>
            </a:pPr>
            <a:r>
              <a:rPr lang="fr-FR" dirty="0"/>
              <a:t>Facilite auprès des familles  la compréhension de ce qui relève de </a:t>
            </a:r>
            <a:r>
              <a:rPr lang="fr-FR"/>
              <a:t>la </a:t>
            </a:r>
            <a:r>
              <a:rPr lang="fr-FR" smtClean="0"/>
              <a:t>maladie </a:t>
            </a:r>
            <a:r>
              <a:rPr lang="fr-FR" dirty="0"/>
              <a:t>et de la situation de handicap et les ancre dans la nécessité d’un suivi à long terme du développement de leur enfant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77DAC9C-8D5E-464B-879D-78B020CDC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1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CB72CF-E8DD-4751-AD95-4D9D3193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02631"/>
            <a:ext cx="9906000" cy="2852737"/>
          </a:xfrm>
        </p:spPr>
        <p:txBody>
          <a:bodyPr anchor="ctr">
            <a:normAutofit fontScale="90000"/>
          </a:bodyPr>
          <a:lstStyle/>
          <a:p>
            <a:pPr algn="ctr" defTabSz="602615">
              <a:defRPr sz="5548" spc="-55"/>
            </a:pPr>
            <a:r>
              <a:rPr lang="fr-FR" sz="3200" dirty="0"/>
              <a:t>Une histoire médicale complexe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Un parcours de soins concerté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LEA </a:t>
            </a:r>
            <a:r>
              <a:rPr lang="fr-FR" sz="3200" dirty="0" err="1"/>
              <a:t>NéE</a:t>
            </a:r>
            <a:r>
              <a:rPr lang="fr-FR" sz="3200" dirty="0"/>
              <a:t> le 03/12/2018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2017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8BFC89-1504-42EC-AD71-A46AE30C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672" y="1398494"/>
            <a:ext cx="9888069" cy="5002306"/>
          </a:xfrm>
        </p:spPr>
        <p:txBody>
          <a:bodyPr anchor="ctr">
            <a:normAutofit fontScale="77500" lnSpcReduction="20000"/>
          </a:bodyPr>
          <a:lstStyle/>
          <a:p>
            <a:r>
              <a:rPr lang="fr-FR" sz="3100" dirty="0"/>
              <a:t>Prématurité spontanée à 26SA +5 jours en Décembre 2018, poids de naissance : 660gr</a:t>
            </a:r>
          </a:p>
          <a:p>
            <a:r>
              <a:rPr lang="fr-FR" sz="3100" dirty="0"/>
              <a:t>MMH sévère, broncho dysplasie sévère nécessitant une trachéotomie en Avril 2019 (à 4 mois de vie)</a:t>
            </a:r>
          </a:p>
          <a:p>
            <a:r>
              <a:rPr lang="fr-FR" sz="3100" dirty="0"/>
              <a:t>Demande de CAMSP</a:t>
            </a:r>
          </a:p>
          <a:p>
            <a:r>
              <a:rPr lang="fr-FR" sz="3100" dirty="0"/>
              <a:t>Ventilation PPC sur trachéotomie sur les temps de sommeil</a:t>
            </a:r>
          </a:p>
          <a:p>
            <a:r>
              <a:rPr lang="fr-FR" sz="3100" dirty="0"/>
              <a:t>Infection post natale à CMV</a:t>
            </a:r>
          </a:p>
          <a:p>
            <a:r>
              <a:rPr lang="fr-FR" sz="3100" dirty="0"/>
              <a:t>Syndrome de Détresse Respiratoire Aigue et réactivation du CMV en Juin 2019</a:t>
            </a:r>
          </a:p>
          <a:p>
            <a:r>
              <a:rPr lang="fr-FR" sz="3100" dirty="0"/>
              <a:t>Pneumothorax drainé compliqué d’une thrombose de la veine fémorale droite post cathéter en Juillet 2019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3CF5F71-33A6-4237-B5E1-72321F2215C4}"/>
              </a:ext>
            </a:extLst>
          </p:cNvPr>
          <p:cNvSpPr txBox="1"/>
          <p:nvPr/>
        </p:nvSpPr>
        <p:spPr>
          <a:xfrm>
            <a:off x="1153553" y="161363"/>
            <a:ext cx="1046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HOSPITALISATION 1 AN EN REANIMATION</a:t>
            </a:r>
          </a:p>
        </p:txBody>
      </p:sp>
    </p:spTree>
    <p:extLst>
      <p:ext uri="{BB962C8B-B14F-4D97-AF65-F5344CB8AC3E}">
        <p14:creationId xmlns:p14="http://schemas.microsoft.com/office/powerpoint/2010/main" val="392006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97FCAC-E2A1-408C-9955-19FEF9E5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6 MOIS EN SSR NID BEARNAIS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48E6BA-1CEA-4A4B-BA47-DC3CE22AC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Trachéotomie avec VNI temps de sommeil sur SAOS</a:t>
            </a:r>
          </a:p>
          <a:p>
            <a:r>
              <a:rPr lang="fr-FR" dirty="0"/>
              <a:t>Luxation congénitale de la hanche gauche </a:t>
            </a:r>
          </a:p>
          <a:p>
            <a:r>
              <a:rPr lang="fr-FR" dirty="0"/>
              <a:t>Troubles de l’oralité, alimentation enrichie et complétée sur sonde nasogastrique jusqu’en Juillet 2021</a:t>
            </a:r>
          </a:p>
          <a:p>
            <a:r>
              <a:rPr lang="fr-FR" dirty="0"/>
              <a:t>Retard de croissance staturo-pondérale : taille inférieure à - 3DS et poids inférieur au 1er percentile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44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4534A7-EF9F-4F5C-A120-F21C989C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Contexte de vie lors de la prise en soins had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7BF6B1-873F-4917-A7F5-F6665A3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35200"/>
            <a:ext cx="9905999" cy="4004281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enfant du couple, 18 mois lors de la PEC HAD</a:t>
            </a:r>
          </a:p>
          <a:p>
            <a:pPr algn="just"/>
            <a:r>
              <a:rPr lang="fr-FR" dirty="0"/>
              <a:t>Contexte social précaire : parents sans emploi, logement inadapté jusqu’en Mai 2020 -&gt; travail assistante sociale ++ -&gt; appartement spacieux à Mérignac</a:t>
            </a:r>
          </a:p>
          <a:p>
            <a:pPr algn="just"/>
            <a:r>
              <a:rPr lang="fr-FR" dirty="0"/>
              <a:t>Isolement social : famille au Maroc et sur Marseille, pas de soutien amical</a:t>
            </a:r>
          </a:p>
          <a:p>
            <a:pPr algn="just"/>
            <a:r>
              <a:rPr lang="fr-FR" dirty="0"/>
              <a:t>Long parcours hospitalier et SSR</a:t>
            </a:r>
          </a:p>
          <a:p>
            <a:pPr algn="just"/>
            <a:r>
              <a:rPr lang="fr-FR" dirty="0"/>
              <a:t> Parents autonomes (formés en service de réa) pour les soins techniques quotidiens complexes</a:t>
            </a:r>
          </a:p>
        </p:txBody>
      </p:sp>
    </p:spTree>
    <p:extLst>
      <p:ext uri="{BB962C8B-B14F-4D97-AF65-F5344CB8AC3E}">
        <p14:creationId xmlns:p14="http://schemas.microsoft.com/office/powerpoint/2010/main" val="62387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9DC5B8-8691-4C9E-A201-E2211D31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82132"/>
            <a:ext cx="9905999" cy="5063067"/>
          </a:xfrm>
        </p:spPr>
        <p:txBody>
          <a:bodyPr anchor="ctr">
            <a:normAutofit fontScale="92500" lnSpcReduction="20000"/>
          </a:bodyPr>
          <a:lstStyle/>
          <a:p>
            <a:r>
              <a:rPr lang="fr-FR" dirty="0"/>
              <a:t>Traitement par traction, puis immobilisation plâtre pelvi-pédieux de Juillet à Octobre 2020, relais par attelles d’abduction avec sevrage progressif sur plusieurs mois.</a:t>
            </a:r>
          </a:p>
          <a:p>
            <a:r>
              <a:rPr lang="fr-FR" dirty="0"/>
              <a:t>Arrêt respiratoire en HAD en Aout 2020, RCP &lt;5min sur probable bouchon muqueux</a:t>
            </a:r>
          </a:p>
          <a:p>
            <a:r>
              <a:rPr lang="fr-FR" dirty="0" err="1"/>
              <a:t>Fevrier</a:t>
            </a:r>
            <a:r>
              <a:rPr lang="fr-FR" dirty="0"/>
              <a:t> 2021: Evaluation gastro-pneumo (trachéotomie)</a:t>
            </a:r>
          </a:p>
          <a:p>
            <a:r>
              <a:rPr lang="fr-FR" dirty="0"/>
              <a:t>TC lors du séjour hospitalier programmé pour adénoïdectomie en Juin 2021 entrainant une fracture du rocher droit</a:t>
            </a:r>
          </a:p>
          <a:p>
            <a:r>
              <a:rPr lang="fr-FR" dirty="0"/>
              <a:t>Adénoïdectomie en Septembre 2021</a:t>
            </a:r>
          </a:p>
          <a:p>
            <a:r>
              <a:rPr lang="fr-FR" dirty="0"/>
              <a:t>Retard de croissance staturo-pondérale : taille inférieure à - 3DS et poids inférieur au 1er percentile</a:t>
            </a:r>
          </a:p>
          <a:p>
            <a:r>
              <a:rPr lang="fr-FR" dirty="0"/>
              <a:t>Décanulation effective le 12/10/21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A041536-B140-493B-A358-2FB0968FA3A2}"/>
              </a:ext>
            </a:extLst>
          </p:cNvPr>
          <p:cNvSpPr txBox="1"/>
          <p:nvPr/>
        </p:nvSpPr>
        <p:spPr>
          <a:xfrm>
            <a:off x="361483" y="551191"/>
            <a:ext cx="11750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PARCOURS MAILLE DE FREQUENTES HOSPITALISATIONS AU CHU DE BORDEAUX</a:t>
            </a:r>
          </a:p>
        </p:txBody>
      </p:sp>
    </p:spTree>
    <p:extLst>
      <p:ext uri="{BB962C8B-B14F-4D97-AF65-F5344CB8AC3E}">
        <p14:creationId xmlns:p14="http://schemas.microsoft.com/office/powerpoint/2010/main" val="2408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7D15AC-87C0-43FA-9D53-DBB15406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21" y="239236"/>
            <a:ext cx="10905879" cy="1045030"/>
          </a:xfrm>
        </p:spPr>
        <p:txBody>
          <a:bodyPr anchor="ctr">
            <a:normAutofit/>
          </a:bodyPr>
          <a:lstStyle/>
          <a:p>
            <a:pPr algn="ctr"/>
            <a:r>
              <a:rPr lang="fr-FR" sz="4400" dirty="0"/>
              <a:t>Concrètement au domicile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D2B1585-A073-4CBC-97BB-1E2C3415F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471" y="1191987"/>
            <a:ext cx="10377938" cy="5328806"/>
          </a:xfrm>
        </p:spPr>
        <p:txBody>
          <a:bodyPr anchor="ctr">
            <a:normAutofit fontScale="62500" lnSpcReduction="20000"/>
          </a:bodyPr>
          <a:lstStyle/>
          <a:p>
            <a:pPr algn="just"/>
            <a:r>
              <a:rPr lang="fr-FR" sz="4000" dirty="0"/>
              <a:t>Prise en soins HAD le 09 Juin 2020, à l’âge de 18 mois 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4000" dirty="0"/>
              <a:t>1</a:t>
            </a:r>
            <a:r>
              <a:rPr lang="fr-FR" sz="4000" baseline="30000" dirty="0"/>
              <a:t>ère</a:t>
            </a:r>
            <a:r>
              <a:rPr lang="fr-FR" sz="4000" dirty="0"/>
              <a:t> accueil des parents chaleureux, parents heureux de rentrer au domicile et de retrouver une certaine « normalité »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4000" dirty="0"/>
              <a:t>Dossier MDPH réalisé avec AS en début de PEC HAD</a:t>
            </a:r>
          </a:p>
          <a:p>
            <a:pPr algn="just"/>
            <a:r>
              <a:rPr lang="fr-FR" sz="4000" dirty="0"/>
              <a:t>Passages soignants quotidiens pour 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4000" dirty="0"/>
              <a:t>Évaluation respiratoire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4000" dirty="0"/>
              <a:t>Soins de canule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4000" dirty="0"/>
              <a:t>Surveillance de la croissance staturo-pondérale (sonde naso-gastrique)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4000" dirty="0"/>
              <a:t>Éducation thérapeutique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4000" dirty="0"/>
              <a:t>Accompagnement du développement psychomoteur</a:t>
            </a: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F5641F5D-C904-4192-96F3-1B98B243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1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25F8DA-F0E9-4D59-BA44-6648C902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58394"/>
            <a:ext cx="9905998" cy="3741211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Bref, drôle de normalité !</a:t>
            </a:r>
          </a:p>
        </p:txBody>
      </p:sp>
    </p:spTree>
    <p:extLst>
      <p:ext uri="{BB962C8B-B14F-4D97-AF65-F5344CB8AC3E}">
        <p14:creationId xmlns:p14="http://schemas.microsoft.com/office/powerpoint/2010/main" val="11688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AD5FABA-0A7E-4741-BECA-903CC6014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6344" y="668672"/>
            <a:ext cx="5551715" cy="507546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56C1C1B-56DE-4F58-B6CB-8035D7751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270" y="1096736"/>
            <a:ext cx="4512129" cy="4961164"/>
          </a:xfrm>
        </p:spPr>
        <p:txBody>
          <a:bodyPr anchor="ctr">
            <a:normAutofit fontScale="85000" lnSpcReduction="10000"/>
          </a:bodyPr>
          <a:lstStyle/>
          <a:p>
            <a:r>
              <a:rPr lang="fr-FR" sz="2800" dirty="0"/>
              <a:t>Anxiété majeure des parents et paradoxalement demande d’espacement des passages HAD</a:t>
            </a:r>
          </a:p>
          <a:p>
            <a:pPr algn="just"/>
            <a:endParaRPr lang="fr-FR" sz="2000" dirty="0"/>
          </a:p>
          <a:p>
            <a:pPr algn="just"/>
            <a:r>
              <a:rPr lang="fr-FR" sz="2800" dirty="0"/>
              <a:t>Accès au domicile et recueil d’information difficile</a:t>
            </a:r>
          </a:p>
          <a:p>
            <a:pPr algn="just"/>
            <a:endParaRPr lang="fr-FR" sz="2000" dirty="0"/>
          </a:p>
          <a:p>
            <a:pPr algn="just"/>
            <a:r>
              <a:rPr lang="fr-FR" sz="2800" dirty="0"/>
              <a:t>Observation d’un enfant porteur de handicap =&gt; déni des parents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76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1071</TotalTime>
  <Words>802</Words>
  <Application>Microsoft Office PowerPoint</Application>
  <PresentationFormat>Grand écran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Canela Text Bold</vt:lpstr>
      <vt:lpstr>Helvetica Neue</vt:lpstr>
      <vt:lpstr>Trebuchet MS</vt:lpstr>
      <vt:lpstr>Tw Cen MT</vt:lpstr>
      <vt:lpstr>Wingdings</vt:lpstr>
      <vt:lpstr>Circuit</vt:lpstr>
      <vt:lpstr>LIEN entre HAD / CAMSP  EXEMPLE DE Collaboration</vt:lpstr>
      <vt:lpstr>Une histoire médicale complexe   Un parcours de soins concerté  LEA NéE le 03/12/2018 </vt:lpstr>
      <vt:lpstr>Présentation PowerPoint</vt:lpstr>
      <vt:lpstr>6 MOIS EN SSR NID BEARNAIS</vt:lpstr>
      <vt:lpstr>Contexte de vie lors de la prise en soins had</vt:lpstr>
      <vt:lpstr>Présentation PowerPoint</vt:lpstr>
      <vt:lpstr>Concrètement au domicile</vt:lpstr>
      <vt:lpstr>Bref, drôle de normalité !</vt:lpstr>
      <vt:lpstr>Présentation PowerPoint</vt:lpstr>
      <vt:lpstr>Présentation PowerPoint</vt:lpstr>
      <vt:lpstr>Présentation PowerPoint</vt:lpstr>
      <vt:lpstr>LE PARCOURS DE SOIN COORDONNE</vt:lpstr>
      <vt:lpstr>La Situation à l’entrée au CAMSP </vt:lpstr>
      <vt:lpstr>AU TOTAL</vt:lpstr>
      <vt:lpstr>Quels  enseignements?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 / CAMSP : une prise en charge collaborative</dc:title>
  <dc:creator>Audrey MOMBARBUT</dc:creator>
  <cp:lastModifiedBy>DELEPLANQUE Brigitte</cp:lastModifiedBy>
  <cp:revision>49</cp:revision>
  <dcterms:created xsi:type="dcterms:W3CDTF">2023-06-09T15:00:40Z</dcterms:created>
  <dcterms:modified xsi:type="dcterms:W3CDTF">2023-06-15T11:45:10Z</dcterms:modified>
</cp:coreProperties>
</file>