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5" r:id="rId5"/>
    <p:sldId id="284" r:id="rId6"/>
    <p:sldId id="291" r:id="rId7"/>
    <p:sldId id="292" r:id="rId8"/>
    <p:sldId id="258" r:id="rId9"/>
    <p:sldId id="293" r:id="rId10"/>
    <p:sldId id="294" r:id="rId11"/>
    <p:sldId id="261" r:id="rId12"/>
    <p:sldId id="265" r:id="rId13"/>
    <p:sldId id="289" r:id="rId14"/>
    <p:sldId id="260" r:id="rId15"/>
    <p:sldId id="266" r:id="rId16"/>
    <p:sldId id="295" r:id="rId17"/>
    <p:sldId id="304" r:id="rId18"/>
    <p:sldId id="305" r:id="rId19"/>
    <p:sldId id="296" r:id="rId20"/>
    <p:sldId id="297" r:id="rId21"/>
    <p:sldId id="301" r:id="rId22"/>
    <p:sldId id="298" r:id="rId23"/>
    <p:sldId id="259" r:id="rId24"/>
    <p:sldId id="302" r:id="rId25"/>
    <p:sldId id="306" r:id="rId26"/>
    <p:sldId id="300" r:id="rId27"/>
    <p:sldId id="303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DC9B1-9B72-A53D-84F1-A789738EC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DBA163-0AF0-74A6-4F93-63FD6B316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53FD6B-D174-E2C1-37A1-7DB9413B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6FCF1-D1B1-8578-69BE-20576457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9891D3-A357-30A3-4FC9-EB78DB58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29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99695-8386-0CEA-2D5A-E20ED9051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B7C0E0-B48F-271F-D041-2191FCED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C3FB35-333A-ADC2-8C98-FE235CC6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7B6288-86B5-0AAA-E282-0A741B28A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5899B-8663-E10F-73FC-00F87283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02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68D9390-E564-CA5A-E622-4C6BA866F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AFC130-6258-AFA3-B526-9AC49C623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195CCD-149B-C0C3-B6CE-4DA1CEE5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AC3B95-C0E2-9634-87AF-2A1A5327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356655-D630-A469-E505-79258C03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1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21242B-95CC-64DC-C336-9AE4F35E4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0A5D46-97BF-D913-D2D9-15755EEB2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69A501-B264-57ED-6922-42AA3FF0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B01275-8AB4-DAE4-42DE-4E573A68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F050F3-13C0-E0F3-AB71-86D904C7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425476-8D17-E5D5-2A74-7BF7E641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F6D1DC-A71F-E32D-120B-8CC0CD9C2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07E1B-7E09-77A9-2904-792259FF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9C54CA-37AC-AB46-3B25-CB7203760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F623CE-1127-2678-60D2-FD18D90F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58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34C97-7B3B-DD34-D95E-2D272925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B9A02C-C29C-8B37-838A-CC6DCC603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08240D-330C-F6AB-540B-D6DF610BB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B3E796-1482-DF3D-2DF9-B8F54F53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96F120-52BC-DE92-F173-DA3414CE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4BBDCB-8BB7-39F4-21C0-F42C88B7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40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CE0F2-4EA8-7B89-D547-F0BBA9CD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D2E5B5-8472-921A-36E5-188169E6F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CEADA0-9DF5-6C0E-0967-7ED6161BC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D15F0A-637C-AEAB-5CEE-18233FD42C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1C57230-F15F-1106-10FD-9C9AFB8D4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9252BB-5039-364C-C297-E9096C1B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D6C651-331F-816F-4871-B2CF8A52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96224CF-AF81-88C0-96A6-E77F51D5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81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ED3A31-3D5C-2302-0CA9-1FECFEA82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E3AD59-D0C1-4D52-6EFD-69875036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EF299A-D9EA-5F92-1806-B32184B7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1AA4F3-4593-D8FF-D23C-30CC448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93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026A45-FFDE-1CF1-0A96-892896162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A95FAB-56DF-B49F-D54C-697EB240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CBD8A8-CC1B-6F00-DA42-1270CC7D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13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6B7C9-0BD0-159E-964D-1A1CFBD9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8F007B-08AB-33B0-1EB1-EB222640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4F570C-D623-D532-09AE-7161192A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29E2D8-CF95-E3D3-2BBA-C7BCA207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737B51-CFD0-806F-9BBF-56B5CE8C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81761E-FF6D-3631-9FA6-8B93E47E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44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39EF9-C2E4-E4C8-1F13-C4CD7F56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18526A-1909-99C2-E42D-2F26AC2F1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9187A5-5C92-4231-2852-B9A9CDE07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0EA7D2-9AA6-31E4-7361-E0E4CF8E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2940E5-189F-DB37-F78A-88A92DCC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8D034-0A96-82BB-A40A-2DD4597D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4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E493E8-C0FF-77BE-39E9-01D789BD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C167D9-7A4A-98AA-D686-F7FD181C2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9EC1E-A9AC-2FC3-626F-70647A903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66D07A-9669-4E04-938B-D98EFFCFD239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52B63B-4D89-3ACF-5E24-9D184D16E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41F38A-309E-9875-0B0D-B1C474996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1750A-C163-4BA8-824D-E7BB281DEC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5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96D31-35A8-81CB-CEFC-B40A65682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De l’hyperlaxité aux Syndromes d’Ehlers </a:t>
            </a:r>
            <a:r>
              <a:rPr lang="fr-FR" dirty="0" err="1"/>
              <a:t>Danlos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E0C211-A65D-0298-8A39-B1C5FE533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128"/>
            <a:ext cx="9144000" cy="1655762"/>
          </a:xfrm>
        </p:spPr>
        <p:txBody>
          <a:bodyPr/>
          <a:lstStyle/>
          <a:p>
            <a:r>
              <a:rPr lang="fr-FR" dirty="0"/>
              <a:t>Journée REHSO- St </a:t>
            </a:r>
            <a:r>
              <a:rPr lang="fr-FR" dirty="0" err="1"/>
              <a:t>Trojean</a:t>
            </a:r>
            <a:r>
              <a:rPr lang="fr-FR" dirty="0"/>
              <a:t> 14/06/2024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F0A932B5-D918-6DF1-0AAB-32C3E794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439" y="4756904"/>
            <a:ext cx="1706961" cy="168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6AC2B0-3022-6A42-0C0F-00E3BA1EE52D}"/>
              </a:ext>
            </a:extLst>
          </p:cNvPr>
          <p:cNvSpPr txBox="1"/>
          <p:nvPr/>
        </p:nvSpPr>
        <p:spPr>
          <a:xfrm>
            <a:off x="7118431" y="5216079"/>
            <a:ext cx="483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Dr Rousseau Anaïs</a:t>
            </a:r>
          </a:p>
          <a:p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Pédiatre SMR Les Capucins, Angers</a:t>
            </a:r>
          </a:p>
          <a:p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Centre de compétence SED-NV pédiatrique</a:t>
            </a:r>
          </a:p>
        </p:txBody>
      </p:sp>
      <p:pic>
        <p:nvPicPr>
          <p:cNvPr id="7" name="Image 6" descr="Une image contenant Graphiqu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D015F313-492B-9DB9-FC2A-46F0D1AA0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8" y="5240186"/>
            <a:ext cx="1902639" cy="9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21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71840-F5CA-88AD-F1C0-9A877C7B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Diagnostics différentiels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AF559A-522C-7BFB-0B81-5C5674EF2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L’hypermobilité articulaire est un symptôme</a:t>
            </a:r>
          </a:p>
          <a:p>
            <a:r>
              <a:rPr lang="fr-FR" dirty="0"/>
              <a:t>SED NV : pas de déficit intellectuel, pas de malformation congénitale, pas de dysplasie osseuse, pas d’anomalie métabolique</a:t>
            </a:r>
          </a:p>
          <a:p>
            <a:r>
              <a:rPr lang="fr-FR" dirty="0"/>
              <a:t>Bilan complémentaire minimum après examen clinique minutieux</a:t>
            </a:r>
          </a:p>
          <a:p>
            <a:pPr marL="0" indent="0">
              <a:buNone/>
            </a:pPr>
            <a:r>
              <a:rPr lang="fr-FR" dirty="0"/>
              <a:t>	- phosphocalcique</a:t>
            </a:r>
          </a:p>
          <a:p>
            <a:pPr marL="0" indent="0">
              <a:buNone/>
            </a:pPr>
            <a:r>
              <a:rPr lang="fr-FR" dirty="0"/>
              <a:t>	- coagulation</a:t>
            </a:r>
          </a:p>
          <a:p>
            <a:pPr marL="0" indent="0">
              <a:buNone/>
            </a:pPr>
            <a:r>
              <a:rPr lang="fr-FR" dirty="0"/>
              <a:t>	- ophtalmologique</a:t>
            </a:r>
          </a:p>
          <a:p>
            <a:pPr marL="0" indent="0">
              <a:buNone/>
            </a:pPr>
            <a:r>
              <a:rPr lang="fr-FR" dirty="0"/>
              <a:t>	- ETT</a:t>
            </a:r>
          </a:p>
          <a:p>
            <a:pPr marL="0" indent="0">
              <a:buNone/>
            </a:pPr>
            <a:r>
              <a:rPr lang="fr-FR" dirty="0"/>
              <a:t>	- Radiographie du squelette</a:t>
            </a:r>
          </a:p>
          <a:p>
            <a:pPr marL="0" indent="0">
              <a:buNone/>
            </a:pPr>
            <a:r>
              <a:rPr lang="fr-FR" dirty="0"/>
              <a:t>	- suivant orientation clinique : consultation génétique au moindre doute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01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20C56-21D0-20D2-4014-DB689001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Hypermobility</a:t>
            </a:r>
            <a:r>
              <a:rPr lang="fr-FR" dirty="0"/>
              <a:t> </a:t>
            </a:r>
            <a:r>
              <a:rPr lang="fr-FR" dirty="0" err="1"/>
              <a:t>Disorder</a:t>
            </a:r>
            <a:r>
              <a:rPr lang="fr-FR" dirty="0"/>
              <a:t> </a:t>
            </a:r>
            <a:r>
              <a:rPr lang="fr-FR" sz="4000" dirty="0"/>
              <a:t>(HSD-trouble du spectre de l’hypermobilité)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2549C0-496D-FB4F-15DB-AAE7DC453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fr-FR" sz="4000" dirty="0"/>
              <a:t>Groupe de maladies du tissu conjonctif caractérisées par une hypermobilité articulaire </a:t>
            </a:r>
            <a:r>
              <a:rPr lang="fr-FR" sz="4000" b="1" dirty="0">
                <a:solidFill>
                  <a:schemeClr val="accent1"/>
                </a:solidFill>
              </a:rPr>
              <a:t>symptomatique</a:t>
            </a:r>
            <a:r>
              <a:rPr lang="fr-FR" sz="4000" dirty="0"/>
              <a:t> qui « n’est pas liée à une maladie génétique sous-jacente »</a:t>
            </a:r>
          </a:p>
          <a:p>
            <a:pPr algn="just"/>
            <a:r>
              <a:rPr lang="fr-FR" sz="4000" dirty="0"/>
              <a:t>Diagnostic d’exclusion </a:t>
            </a:r>
          </a:p>
          <a:p>
            <a:pPr algn="just"/>
            <a:r>
              <a:rPr lang="fr-FR" sz="4000" dirty="0"/>
              <a:t>Hypermobilité articulaire associée à une ou plusieurs manifestations musculosquelettiques secondaires  </a:t>
            </a:r>
          </a:p>
          <a:p>
            <a:pPr marL="0" indent="0" algn="just">
              <a:buNone/>
            </a:pPr>
            <a:r>
              <a:rPr lang="fr-FR" sz="4000" dirty="0"/>
              <a:t>	- Traumatismes articulaires : luxations et/ou entorses répétées</a:t>
            </a:r>
          </a:p>
          <a:p>
            <a:pPr marL="0" indent="0" algn="just">
              <a:buNone/>
            </a:pPr>
            <a:r>
              <a:rPr lang="fr-FR" sz="4000" dirty="0"/>
              <a:t>	- Douleurs musculaires et articulaires</a:t>
            </a:r>
          </a:p>
          <a:p>
            <a:pPr marL="0" indent="0" algn="just">
              <a:buNone/>
            </a:pPr>
            <a:r>
              <a:rPr lang="fr-FR" sz="4000" dirty="0"/>
              <a:t>	- Complications osseuses (arthrose prématurée, etc.) </a:t>
            </a:r>
          </a:p>
          <a:p>
            <a:pPr marL="0" indent="0" algn="just">
              <a:buNone/>
            </a:pPr>
            <a:r>
              <a:rPr lang="fr-FR" sz="4000" dirty="0"/>
              <a:t>	- Pieds plats, </a:t>
            </a:r>
            <a:r>
              <a:rPr lang="fr-FR" sz="4000" dirty="0" err="1"/>
              <a:t>genu</a:t>
            </a:r>
            <a:r>
              <a:rPr lang="fr-FR" sz="4000" dirty="0"/>
              <a:t> valgum, cubitus valgus, scoliose</a:t>
            </a:r>
          </a:p>
          <a:p>
            <a:pPr marL="0" indent="0" algn="just">
              <a:buNone/>
            </a:pPr>
            <a:r>
              <a:rPr lang="fr-FR" sz="4000" dirty="0"/>
              <a:t>• Ne remplissent pas entièrement les critères diagnostiques 2017 pour un SED </a:t>
            </a:r>
            <a:r>
              <a:rPr lang="fr-FR" sz="4000" dirty="0" err="1"/>
              <a:t>hypermobile</a:t>
            </a:r>
            <a:r>
              <a:rPr lang="fr-FR" sz="4000" dirty="0"/>
              <a:t> ou un autre type de SED</a:t>
            </a:r>
          </a:p>
          <a:p>
            <a:pPr marL="0" indent="0" algn="just">
              <a:buNone/>
            </a:pPr>
            <a:r>
              <a:rPr lang="fr-FR" sz="4000" dirty="0"/>
              <a:t>• Symptômes associés possibles : Troubles fonctionnels gastro-intestinaux, dysfonctionnement vésico-sphinctérien, troubles psychologiques….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06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3E125-0FE5-CEAE-3CE4-5FCA0EF1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Différentes formes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4AB3E7-5BC6-C110-9812-DE2A98964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690" y="2165519"/>
            <a:ext cx="6549176" cy="3843836"/>
          </a:xfrm>
        </p:spPr>
      </p:pic>
    </p:spTree>
    <p:extLst>
      <p:ext uri="{BB962C8B-B14F-4D97-AF65-F5344CB8AC3E}">
        <p14:creationId xmlns:p14="http://schemas.microsoft.com/office/powerpoint/2010/main" val="173740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5466B-F336-DDFD-0FE6-042081B0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syndromes d’Ehlers </a:t>
            </a:r>
            <a:r>
              <a:rPr lang="fr-FR" dirty="0" err="1"/>
              <a:t>Danlos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FF716-ADBC-41F9-09EE-58BFD590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1901</a:t>
            </a:r>
            <a:r>
              <a:rPr lang="fr-FR" sz="2600" dirty="0"/>
              <a:t>-Ehlers (Danois) : patient de 21 ans atteints d’un cutis </a:t>
            </a:r>
            <a:r>
              <a:rPr lang="fr-FR" sz="2600" dirty="0" err="1"/>
              <a:t>laxa</a:t>
            </a:r>
            <a:r>
              <a:rPr lang="fr-FR" sz="2600" dirty="0"/>
              <a:t> avec tendance aux hémorragies et hyperlaxité articulaire</a:t>
            </a:r>
          </a:p>
          <a:p>
            <a:r>
              <a:rPr lang="fr-FR" sz="2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1908</a:t>
            </a:r>
            <a:r>
              <a:rPr lang="fr-FR" sz="2600" dirty="0"/>
              <a:t>-Henri-Alexandre </a:t>
            </a:r>
            <a:r>
              <a:rPr lang="fr-FR" sz="2600" dirty="0" err="1"/>
              <a:t>Danlos</a:t>
            </a:r>
            <a:r>
              <a:rPr lang="fr-FR" sz="2600" dirty="0"/>
              <a:t> (Français): patient avec une peau mince </a:t>
            </a:r>
            <a:r>
              <a:rPr lang="fr-FR" sz="2600" dirty="0" err="1"/>
              <a:t>hyperelastique</a:t>
            </a:r>
            <a:r>
              <a:rPr lang="fr-FR" sz="2600" dirty="0"/>
              <a:t>.</a:t>
            </a:r>
          </a:p>
          <a:p>
            <a:r>
              <a:rPr lang="fr-FR" sz="2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Année 1960</a:t>
            </a:r>
          </a:p>
          <a:p>
            <a:pPr>
              <a:buFontTx/>
              <a:buChar char="-"/>
            </a:pPr>
            <a:r>
              <a:rPr lang="fr-FR" sz="2600" dirty="0"/>
              <a:t>1967 : </a:t>
            </a:r>
            <a:r>
              <a:rPr lang="fr-FR" sz="2600" dirty="0" err="1"/>
              <a:t>Barabas</a:t>
            </a:r>
            <a:r>
              <a:rPr lang="fr-FR" sz="2600" dirty="0"/>
              <a:t> décrit 3 types cliniques</a:t>
            </a:r>
          </a:p>
          <a:p>
            <a:pPr>
              <a:buFontTx/>
              <a:buChar char="-"/>
            </a:pPr>
            <a:r>
              <a:rPr lang="fr-FR" sz="2600" dirty="0"/>
              <a:t>1968 : </a:t>
            </a:r>
            <a:r>
              <a:rPr lang="fr-FR" sz="2600" dirty="0" err="1"/>
              <a:t>Beighton</a:t>
            </a:r>
            <a:r>
              <a:rPr lang="fr-FR" sz="2600" dirty="0"/>
              <a:t> décrit 5 types</a:t>
            </a:r>
          </a:p>
          <a:p>
            <a:pPr>
              <a:buFontTx/>
              <a:buChar char="-"/>
            </a:pPr>
            <a:r>
              <a:rPr lang="fr-FR" sz="2600" dirty="0"/>
              <a:t>Mc </a:t>
            </a:r>
            <a:r>
              <a:rPr lang="fr-FR" sz="2600" dirty="0" err="1"/>
              <a:t>Kusick</a:t>
            </a:r>
            <a:r>
              <a:rPr lang="fr-FR" sz="2600" dirty="0"/>
              <a:t> : hétérogénéité génétique</a:t>
            </a:r>
          </a:p>
          <a:p>
            <a:r>
              <a:rPr lang="fr-FR" sz="2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1988</a:t>
            </a:r>
            <a:r>
              <a:rPr lang="fr-FR" sz="2600" dirty="0"/>
              <a:t> - classification de Berlin 11 types</a:t>
            </a:r>
          </a:p>
          <a:p>
            <a:r>
              <a:rPr lang="fr-FR" sz="2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1997</a:t>
            </a:r>
            <a:r>
              <a:rPr lang="fr-FR" sz="2600" dirty="0"/>
              <a:t>- classification de Villefranche </a:t>
            </a:r>
            <a:r>
              <a:rPr lang="fr-FR" sz="2600" dirty="0">
                <a:sym typeface="Wingdings" panose="05000000000000000000" pitchFamily="2" charset="2"/>
              </a:rPr>
              <a:t> critères cliniques et génétiques</a:t>
            </a:r>
          </a:p>
          <a:p>
            <a:r>
              <a:rPr lang="fr-FR" b="1" dirty="0">
                <a:sym typeface="Wingdings" panose="05000000000000000000" pitchFamily="2" charset="2"/>
              </a:rPr>
              <a:t>2017- classification de New York 13 sous types</a:t>
            </a: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Une image contenant livre, papier, texte">
            <a:extLst>
              <a:ext uri="{FF2B5EF4-FFF2-40B4-BE49-F238E27FC236}">
                <a16:creationId xmlns:a16="http://schemas.microsoft.com/office/drawing/2014/main" id="{1248E854-33C1-A50F-0C3B-6E784808D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53" y="153758"/>
            <a:ext cx="2592452" cy="16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8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C99E3-F821-3A82-2938-51F243CA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Syndromes d’Ehlers Danlos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11711F-4615-2A31-5BB2-139DDB414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14418" cy="4667250"/>
          </a:xfrm>
        </p:spPr>
        <p:txBody>
          <a:bodyPr>
            <a:normAutofit/>
          </a:bodyPr>
          <a:lstStyle/>
          <a:p>
            <a:pPr algn="just"/>
            <a:r>
              <a:rPr lang="fr-FR" sz="2200" dirty="0"/>
              <a:t>Groupe hétérogène de maladie du tissu conjonctif</a:t>
            </a:r>
          </a:p>
          <a:p>
            <a:pPr algn="just"/>
            <a:r>
              <a:rPr lang="fr-FR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Triade clinique : </a:t>
            </a:r>
            <a:r>
              <a:rPr lang="fr-FR" sz="2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Hyperélasticité</a:t>
            </a:r>
            <a:r>
              <a:rPr lang="fr-FR" sz="2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cutanée + Fragilité tissulaire + Hypermobilité articulaire</a:t>
            </a:r>
          </a:p>
          <a:p>
            <a:pPr algn="just"/>
            <a:r>
              <a:rPr lang="fr-FR" sz="2200" dirty="0"/>
              <a:t>Chevauchement phénotypique des différents types de SED</a:t>
            </a:r>
          </a:p>
          <a:p>
            <a:pPr algn="just"/>
            <a:r>
              <a:rPr lang="fr-FR" sz="2200" dirty="0"/>
              <a:t>Confirmation moléculaire sauf </a:t>
            </a:r>
            <a:r>
              <a:rPr lang="fr-FR" sz="2200" dirty="0" err="1"/>
              <a:t>SEDh</a:t>
            </a:r>
            <a:endParaRPr lang="fr-FR" sz="2200" dirty="0"/>
          </a:p>
          <a:p>
            <a:pPr algn="just"/>
            <a:r>
              <a:rPr lang="fr-FR" sz="2200" dirty="0"/>
              <a:t>Variants pathogènes dans les gènes impliqués dans la matrice extracellulaire</a:t>
            </a:r>
          </a:p>
          <a:p>
            <a:endParaRPr lang="fr-FR" dirty="0"/>
          </a:p>
        </p:txBody>
      </p:sp>
      <p:pic>
        <p:nvPicPr>
          <p:cNvPr id="4" name="Picture 4" descr="Substance fondamentale : définition et explications">
            <a:extLst>
              <a:ext uri="{FF2B5EF4-FFF2-40B4-BE49-F238E27FC236}">
                <a16:creationId xmlns:a16="http://schemas.microsoft.com/office/drawing/2014/main" id="{7740F23A-2E78-4336-C21D-1B096783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9754" y="1906647"/>
            <a:ext cx="6394304" cy="3996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02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193F9C-39D2-9ECE-950F-9CC02B92B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457" y="0"/>
            <a:ext cx="7523544" cy="687719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F5DD07-CC64-B5A0-60C5-A096B5DFE0AE}"/>
              </a:ext>
            </a:extLst>
          </p:cNvPr>
          <p:cNvSpPr txBox="1"/>
          <p:nvPr/>
        </p:nvSpPr>
        <p:spPr>
          <a:xfrm>
            <a:off x="8545690" y="5636871"/>
            <a:ext cx="3567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The 2017 International Classification of the Ehlers–</a:t>
            </a:r>
            <a:r>
              <a:rPr lang="fr-FR" i="1" dirty="0" err="1"/>
              <a:t>Danlos</a:t>
            </a:r>
            <a:r>
              <a:rPr lang="fr-FR" i="1" dirty="0"/>
              <a:t> Syndromes, </a:t>
            </a:r>
            <a:r>
              <a:rPr lang="fr-FR" sz="1600" i="1" dirty="0"/>
              <a:t>MALFAIT at al</a:t>
            </a:r>
            <a:r>
              <a:rPr lang="fr-FR" sz="1600" dirty="0"/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42155A-0850-CE17-0082-485A4C2CFBFD}"/>
              </a:ext>
            </a:extLst>
          </p:cNvPr>
          <p:cNvSpPr txBox="1"/>
          <p:nvPr/>
        </p:nvSpPr>
        <p:spPr>
          <a:xfrm>
            <a:off x="711200" y="2901244"/>
            <a:ext cx="7303911" cy="369332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D1B1A6-FC89-E66A-D9D6-94F3350A80C5}"/>
              </a:ext>
            </a:extLst>
          </p:cNvPr>
          <p:cNvSpPr txBox="1"/>
          <p:nvPr/>
        </p:nvSpPr>
        <p:spPr>
          <a:xfrm>
            <a:off x="711200" y="722489"/>
            <a:ext cx="7303911" cy="587022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85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D0E18EB-B9DA-C633-7480-5919A76A5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/>
              <a:t>Le syndrome d’</a:t>
            </a:r>
            <a:r>
              <a:rPr lang="fr-FR" dirty="0" err="1"/>
              <a:t>Ehlers-Danlos</a:t>
            </a:r>
            <a:r>
              <a:rPr lang="fr-FR" dirty="0"/>
              <a:t> </a:t>
            </a:r>
            <a:r>
              <a:rPr lang="fr-FR" dirty="0" err="1"/>
              <a:t>hypermobile</a:t>
            </a: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22AEAF6-348F-2ACA-A55C-4BE0AC5BE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50547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fr-FR" sz="2400" dirty="0"/>
              <a:t>Prévalence estimée : 1/5000</a:t>
            </a:r>
          </a:p>
          <a:p>
            <a:r>
              <a:rPr lang="fr-FR" sz="2400" dirty="0"/>
              <a:t>Sous type le plus fréquent</a:t>
            </a:r>
          </a:p>
          <a:p>
            <a:r>
              <a:rPr lang="fr-FR" sz="2400" dirty="0"/>
              <a:t>Transmission autosomique dominante</a:t>
            </a:r>
          </a:p>
          <a:p>
            <a:r>
              <a:rPr lang="fr-FR" sz="2400" dirty="0"/>
              <a:t>Pas de variant pathogène connu</a:t>
            </a:r>
          </a:p>
          <a:p>
            <a:endParaRPr lang="fr-FR" sz="2400" dirty="0"/>
          </a:p>
          <a:p>
            <a:r>
              <a:rPr lang="fr-FR" sz="2400" dirty="0"/>
              <a:t>Critères diagnostiques (PNDS 2020 - Annexe3) : 	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fr-FR" sz="3200" dirty="0"/>
          </a:p>
          <a:p>
            <a:pPr>
              <a:buNone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53BD15-B2DA-2A9D-8FE3-A65FDC46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27325"/>
            <a:ext cx="9290214" cy="13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2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68D10DA-6379-AEBC-C5AE-91D9F90FF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524" y="3901267"/>
            <a:ext cx="2876951" cy="200053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4233E3-A8C2-9253-BB42-7958332C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972" y="300656"/>
            <a:ext cx="8414353" cy="47635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F03BCC-381C-71FE-CD93-A47E4160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608" y="5384332"/>
            <a:ext cx="8414353" cy="9275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160B78-5726-0947-4C08-7DDE35B56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72" y="5023831"/>
            <a:ext cx="4163028" cy="2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4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63A9AF2-FAEC-ACFD-1F6B-FD83CE35F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566" y="1851949"/>
            <a:ext cx="9942869" cy="3136739"/>
          </a:xfrm>
        </p:spPr>
      </p:pic>
    </p:spTree>
    <p:extLst>
      <p:ext uri="{BB962C8B-B14F-4D97-AF65-F5344CB8AC3E}">
        <p14:creationId xmlns:p14="http://schemas.microsoft.com/office/powerpoint/2010/main" val="4060345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7E30F-FDEA-543F-20D6-81FFA7FB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syndrome d’Ehlers </a:t>
            </a:r>
            <a:r>
              <a:rPr lang="fr-FR" dirty="0" err="1"/>
              <a:t>Danlos</a:t>
            </a:r>
            <a:r>
              <a:rPr lang="fr-FR" dirty="0"/>
              <a:t> classique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FAB05F-D3BF-3DE3-1F72-AC21464EE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Prévalence : 1/20000</a:t>
            </a:r>
          </a:p>
          <a:p>
            <a:r>
              <a:rPr lang="fr-FR" sz="2400" dirty="0"/>
              <a:t>Transmission Autosomique dominante</a:t>
            </a:r>
          </a:p>
          <a:p>
            <a:r>
              <a:rPr lang="fr-FR" sz="2400" dirty="0"/>
              <a:t>Variants pathogènes : COL5A1, COL5A2 (rarement COL1A1)</a:t>
            </a:r>
          </a:p>
          <a:p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4161050-AF70-CB0D-5FCB-F5FA19142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43746"/>
              </p:ext>
            </p:extLst>
          </p:nvPr>
        </p:nvGraphicFramePr>
        <p:xfrm>
          <a:off x="920850" y="3564499"/>
          <a:ext cx="9670868" cy="3108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67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5365">
                <a:tc>
                  <a:txBody>
                    <a:bodyPr/>
                    <a:lstStyle/>
                    <a:p>
                      <a:r>
                        <a:rPr lang="fr-FR" dirty="0"/>
                        <a:t>2 critères</a:t>
                      </a:r>
                      <a:r>
                        <a:rPr lang="fr-FR" baseline="0" dirty="0"/>
                        <a:t> majeurs 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347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Hyperextensibilité</a:t>
                      </a:r>
                      <a:r>
                        <a:rPr lang="fr-FR" baseline="0" dirty="0"/>
                        <a:t> cutanée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Cicatrisation atrophique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Hypermobilité</a:t>
                      </a:r>
                      <a:r>
                        <a:rPr lang="fr-FR" baseline="0" dirty="0"/>
                        <a:t> généralisée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39">
                <a:tc>
                  <a:txBody>
                    <a:bodyPr/>
                    <a:lstStyle/>
                    <a:p>
                      <a:r>
                        <a:rPr lang="fr-FR" b="1" dirty="0"/>
                        <a:t>Et/ou au moins 3 critères mineurs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787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fr-FR" dirty="0"/>
                        <a:t> Contusions</a:t>
                      </a:r>
                      <a:r>
                        <a:rPr lang="fr-FR" baseline="0" dirty="0"/>
                        <a:t> faciles                                                                                - Sphéroïdes sous-cutanées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Peau douce et molle                                                                            - Hernies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Fragilité cutanée                                                                                   - Epicanthus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Pseudotumeurs </a:t>
                      </a:r>
                      <a:r>
                        <a:rPr lang="fr-FR" baseline="0" dirty="0" err="1"/>
                        <a:t>molluscoïdes</a:t>
                      </a:r>
                      <a:r>
                        <a:rPr lang="fr-FR" baseline="0" dirty="0"/>
                        <a:t>                                                             - Luxations/subluxations/douleurs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fr-FR" baseline="0" dirty="0"/>
                        <a:t> Présence de parents au 1</a:t>
                      </a:r>
                      <a:r>
                        <a:rPr lang="fr-FR" baseline="30000" dirty="0"/>
                        <a:t>er</a:t>
                      </a:r>
                      <a:r>
                        <a:rPr lang="fr-FR" baseline="0" dirty="0"/>
                        <a:t> degré avec critères cliniques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73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D421C5-BB7B-4567-4B48-C0BBF75F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L’hyperlaxité articulaire : comment l’évaluer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194481-3CCC-2CAC-DFAA-0CCF9467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	</a:t>
            </a:r>
            <a:r>
              <a:rPr lang="fr-FR" b="1" dirty="0"/>
              <a:t>Score de </a:t>
            </a:r>
            <a:r>
              <a:rPr lang="fr-FR" b="1" dirty="0" err="1"/>
              <a:t>Beighton</a:t>
            </a: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Une image contenant texte, capture d’écran, joint, chaussures&#10;&#10;Description générée automatiquement">
            <a:extLst>
              <a:ext uri="{FF2B5EF4-FFF2-40B4-BE49-F238E27FC236}">
                <a16:creationId xmlns:a16="http://schemas.microsoft.com/office/drawing/2014/main" id="{4670587D-7581-A830-CBEB-878CD1B0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1" y="1320117"/>
            <a:ext cx="5030492" cy="30651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68DEFE-E171-9AAA-B144-D78DFD9643F0}"/>
              </a:ext>
            </a:extLst>
          </p:cNvPr>
          <p:cNvSpPr txBox="1"/>
          <p:nvPr/>
        </p:nvSpPr>
        <p:spPr>
          <a:xfrm>
            <a:off x="1353004" y="2551837"/>
            <a:ext cx="4109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Hypermobilité articulaire généralisée si </a:t>
            </a:r>
          </a:p>
          <a:p>
            <a:endParaRPr lang="fr-FR" dirty="0"/>
          </a:p>
          <a:p>
            <a:r>
              <a:rPr lang="fr-FR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Pour les enfants et prépubère ≥ 6/9</a:t>
            </a:r>
          </a:p>
          <a:p>
            <a:r>
              <a:rPr lang="fr-FR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Pour les 12-50 ans ≥ 5/9</a:t>
            </a:r>
          </a:p>
          <a:p>
            <a:r>
              <a:rPr lang="fr-FR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Pour les plus de 50 ans ≥ 4/9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18F7A4-71B9-052A-8E75-41FCE084CB66}"/>
              </a:ext>
            </a:extLst>
          </p:cNvPr>
          <p:cNvSpPr txBox="1"/>
          <p:nvPr/>
        </p:nvSpPr>
        <p:spPr>
          <a:xfrm>
            <a:off x="370103" y="4441100"/>
            <a:ext cx="11260602" cy="2062103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/>
              <a:t>Si score de </a:t>
            </a:r>
            <a:r>
              <a:rPr lang="fr-FR" sz="1600" u="sng" dirty="0" err="1"/>
              <a:t>Beighton</a:t>
            </a:r>
            <a:r>
              <a:rPr lang="fr-FR" sz="1600" u="sng" dirty="0"/>
              <a:t> &lt; d’1 point </a:t>
            </a:r>
            <a:r>
              <a:rPr lang="fr-FR" sz="1600" u="sng" dirty="0">
                <a:sym typeface="Wingdings" panose="05000000000000000000" pitchFamily="2" charset="2"/>
              </a:rPr>
              <a:t> questionnaire 5QP (Hakim et Grahame)</a:t>
            </a:r>
          </a:p>
          <a:p>
            <a:r>
              <a:rPr lang="fr-FR" sz="1600" dirty="0"/>
              <a:t>Au moins deux des items suivants doivent aussi être sélectionnés pour valider le critère : </a:t>
            </a:r>
          </a:p>
          <a:p>
            <a:r>
              <a:rPr lang="fr-FR" sz="1600" dirty="0"/>
              <a:t>□ Pouvez-vous (ou avez-vous déjà pu) placer vos mains à plat sur le sol sans plier vos genoux ? </a:t>
            </a:r>
          </a:p>
          <a:p>
            <a:r>
              <a:rPr lang="fr-FR" sz="1600" dirty="0"/>
              <a:t>□ Pouvez-vous (ou avez-vous déjà pu) plier votre pouce pour toucher votre avant-bras ?</a:t>
            </a:r>
          </a:p>
          <a:p>
            <a:r>
              <a:rPr lang="fr-FR" sz="1600" dirty="0"/>
              <a:t>□ Lorsque vous étiez enfant, amusiez-vous vos amis en contorsionnant votre corps dans des positions étranges ou </a:t>
            </a:r>
            <a:r>
              <a:rPr lang="fr-FR" sz="1600" dirty="0" err="1"/>
              <a:t>pouviez-vous</a:t>
            </a:r>
            <a:r>
              <a:rPr lang="fr-FR" sz="1600" dirty="0"/>
              <a:t> faire le grand écart ? </a:t>
            </a:r>
          </a:p>
          <a:p>
            <a:r>
              <a:rPr lang="fr-FR" sz="1600" dirty="0"/>
              <a:t>□ Lorsque vous étiez enfant ou adolescent, avez-vous eu votre épaule ou votre rotule luxée en une ou plusieurs occasions ? </a:t>
            </a:r>
          </a:p>
          <a:p>
            <a:r>
              <a:rPr lang="fr-FR" sz="1600" dirty="0"/>
              <a:t>□ Vous considérez-vous comme « désarticulé » ?</a:t>
            </a:r>
          </a:p>
        </p:txBody>
      </p:sp>
    </p:spTree>
    <p:extLst>
      <p:ext uri="{BB962C8B-B14F-4D97-AF65-F5344CB8AC3E}">
        <p14:creationId xmlns:p14="http://schemas.microsoft.com/office/powerpoint/2010/main" val="3019445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yndrome d Ehlers Danlos Hypermobile - PDF Free Download">
            <a:extLst>
              <a:ext uri="{FF2B5EF4-FFF2-40B4-BE49-F238E27FC236}">
                <a16:creationId xmlns:a16="http://schemas.microsoft.com/office/drawing/2014/main" id="{04796332-1295-1911-60E1-8D8CCAAE7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89" y="507629"/>
            <a:ext cx="6437811" cy="4191283"/>
          </a:xfrm>
          <a:prstGeom prst="rect">
            <a:avLst/>
          </a:prstGeom>
          <a:noFill/>
        </p:spPr>
      </p:pic>
      <p:pic>
        <p:nvPicPr>
          <p:cNvPr id="6" name="Picture 7" descr="SED cicatrisation dystrophique 1">
            <a:extLst>
              <a:ext uri="{FF2B5EF4-FFF2-40B4-BE49-F238E27FC236}">
                <a16:creationId xmlns:a16="http://schemas.microsoft.com/office/drawing/2014/main" id="{A0ADE03B-CF13-5AB2-5B2B-EE508932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47" y="1027906"/>
            <a:ext cx="2984321" cy="203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es syndromes d&amp;#39;Ehlers-Danlos - ScienceDirect">
            <a:extLst>
              <a:ext uri="{FF2B5EF4-FFF2-40B4-BE49-F238E27FC236}">
                <a16:creationId xmlns:a16="http://schemas.microsoft.com/office/drawing/2014/main" id="{11D71AD1-CE45-DC4D-1A69-7B4881A7A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10347" y="3879913"/>
            <a:ext cx="2888857" cy="195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724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166CB-A055-0339-C7E9-9C751234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16" y="62619"/>
            <a:ext cx="11568857" cy="1325563"/>
          </a:xfrm>
        </p:spPr>
        <p:txBody>
          <a:bodyPr>
            <a:normAutofit/>
          </a:bodyPr>
          <a:lstStyle/>
          <a:p>
            <a:r>
              <a:rPr lang="fr-FR" sz="3400" dirty="0"/>
              <a:t>Conséquences de l’hypermobilité articulaire généralisée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D7350EF-543C-B8A2-F0E3-F20CEC80D48E}"/>
              </a:ext>
            </a:extLst>
          </p:cNvPr>
          <p:cNvSpPr/>
          <p:nvPr/>
        </p:nvSpPr>
        <p:spPr>
          <a:xfrm>
            <a:off x="594168" y="1014066"/>
            <a:ext cx="2372810" cy="10967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Hypermobilité articulaire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7FFC51B-CDA7-7408-F28D-F1C3190DEA65}"/>
              </a:ext>
            </a:extLst>
          </p:cNvPr>
          <p:cNvSpPr/>
          <p:nvPr/>
        </p:nvSpPr>
        <p:spPr>
          <a:xfrm>
            <a:off x="2229363" y="1598545"/>
            <a:ext cx="2666036" cy="10967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Troubles proprioceptifs</a:t>
            </a:r>
          </a:p>
          <a:p>
            <a:pPr algn="ctr"/>
            <a:r>
              <a:rPr lang="fr-FR" sz="1400" dirty="0"/>
              <a:t>Faiblesse musculaire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CA8BA4-C4B6-E309-6D8B-63224524E8C7}"/>
              </a:ext>
            </a:extLst>
          </p:cNvPr>
          <p:cNvSpPr/>
          <p:nvPr/>
        </p:nvSpPr>
        <p:spPr>
          <a:xfrm>
            <a:off x="5341727" y="1493730"/>
            <a:ext cx="2769258" cy="115330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Instabilité</a:t>
            </a:r>
            <a:r>
              <a:rPr lang="fr-FR" dirty="0"/>
              <a:t> </a:t>
            </a:r>
            <a:r>
              <a:rPr lang="fr-FR" sz="1400" dirty="0"/>
              <a:t>articulaire</a:t>
            </a:r>
          </a:p>
          <a:p>
            <a:pPr algn="ctr"/>
            <a:r>
              <a:rPr lang="fr-FR" sz="1400" dirty="0"/>
              <a:t>Entorses/luxations</a:t>
            </a:r>
          </a:p>
          <a:p>
            <a:pPr algn="ctr"/>
            <a:r>
              <a:rPr lang="fr-FR" sz="1400" dirty="0"/>
              <a:t>Complications </a:t>
            </a:r>
            <a:r>
              <a:rPr lang="fr-FR" sz="1400" dirty="0" err="1"/>
              <a:t>peri</a:t>
            </a:r>
            <a:r>
              <a:rPr lang="fr-FR" sz="1400" dirty="0"/>
              <a:t> articulaires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DE3CFEA-58D2-8117-E6E3-B424C0967918}"/>
              </a:ext>
            </a:extLst>
          </p:cNvPr>
          <p:cNvSpPr/>
          <p:nvPr/>
        </p:nvSpPr>
        <p:spPr>
          <a:xfrm>
            <a:off x="8491941" y="1643671"/>
            <a:ext cx="3028709" cy="8534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Douleurs aigues/chroniques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44489F4-E2EE-676C-3A00-A88152AAC558}"/>
              </a:ext>
            </a:extLst>
          </p:cNvPr>
          <p:cNvSpPr/>
          <p:nvPr/>
        </p:nvSpPr>
        <p:spPr>
          <a:xfrm>
            <a:off x="7793983" y="3367222"/>
            <a:ext cx="4027955" cy="13007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  <a:p>
            <a:pPr algn="ctr"/>
            <a:r>
              <a:rPr lang="fr-FR" sz="1400" dirty="0"/>
              <a:t>Attitudes antalgiques vicieuses</a:t>
            </a:r>
          </a:p>
          <a:p>
            <a:pPr algn="ctr"/>
            <a:r>
              <a:rPr lang="fr-FR" sz="1400" dirty="0"/>
              <a:t>Anxiété anticipatoire</a:t>
            </a:r>
          </a:p>
          <a:p>
            <a:pPr algn="ctr"/>
            <a:r>
              <a:rPr lang="fr-FR" sz="1400" dirty="0"/>
              <a:t>Évitement</a:t>
            </a:r>
          </a:p>
          <a:p>
            <a:pPr algn="ctr"/>
            <a:r>
              <a:rPr lang="fr-FR" sz="1400" dirty="0" err="1"/>
              <a:t>Kinesiophobie</a:t>
            </a:r>
            <a:endParaRPr lang="fr-FR" sz="1400" dirty="0"/>
          </a:p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3C5221-4EB8-6F61-4B19-B7CBEA24EAE6}"/>
              </a:ext>
            </a:extLst>
          </p:cNvPr>
          <p:cNvSpPr/>
          <p:nvPr/>
        </p:nvSpPr>
        <p:spPr>
          <a:xfrm>
            <a:off x="5735257" y="4757195"/>
            <a:ext cx="2482768" cy="10311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Déconditionnement à l’effort</a:t>
            </a:r>
          </a:p>
          <a:p>
            <a:pPr algn="ctr"/>
            <a:r>
              <a:rPr lang="fr-FR" sz="1400" dirty="0"/>
              <a:t>Sédentarité</a:t>
            </a:r>
          </a:p>
          <a:p>
            <a:pPr algn="ctr"/>
            <a:r>
              <a:rPr lang="fr-FR" sz="1400" dirty="0"/>
              <a:t>fatigabilité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C262AB-24BD-B927-0598-34BA1B1FE667}"/>
              </a:ext>
            </a:extLst>
          </p:cNvPr>
          <p:cNvSpPr/>
          <p:nvPr/>
        </p:nvSpPr>
        <p:spPr>
          <a:xfrm>
            <a:off x="2185704" y="4140417"/>
            <a:ext cx="2372810" cy="8534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Renforcement du risque traumatique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641EA51-057B-61C5-59FE-D657F13A1223}"/>
              </a:ext>
            </a:extLst>
          </p:cNvPr>
          <p:cNvSpPr/>
          <p:nvPr/>
        </p:nvSpPr>
        <p:spPr>
          <a:xfrm>
            <a:off x="1780573" y="5444174"/>
            <a:ext cx="3183073" cy="12925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Retentissement fonctionnel/psychologique/scolaire/professionnel</a:t>
            </a:r>
          </a:p>
          <a:p>
            <a:pPr algn="ctr"/>
            <a:r>
              <a:rPr lang="fr-FR" sz="1400" dirty="0"/>
              <a:t>Handicap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7D64E0F5-6A29-A4F4-F859-5BEA7C2EB410}"/>
              </a:ext>
            </a:extLst>
          </p:cNvPr>
          <p:cNvSpPr/>
          <p:nvPr/>
        </p:nvSpPr>
        <p:spPr>
          <a:xfrm>
            <a:off x="4772594" y="2006720"/>
            <a:ext cx="852702" cy="15072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9C0FF957-B5B6-2D10-0748-2C74C03CE78F}"/>
              </a:ext>
            </a:extLst>
          </p:cNvPr>
          <p:cNvSpPr/>
          <p:nvPr/>
        </p:nvSpPr>
        <p:spPr>
          <a:xfrm>
            <a:off x="7893934" y="2005527"/>
            <a:ext cx="836262" cy="15072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C83D03E1-A857-8184-D153-6708E2E52D46}"/>
              </a:ext>
            </a:extLst>
          </p:cNvPr>
          <p:cNvSpPr/>
          <p:nvPr/>
        </p:nvSpPr>
        <p:spPr>
          <a:xfrm>
            <a:off x="9653286" y="2411736"/>
            <a:ext cx="309351" cy="101726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7AE32387-4B63-AB17-991D-E081493EA00B}"/>
              </a:ext>
            </a:extLst>
          </p:cNvPr>
          <p:cNvSpPr/>
          <p:nvPr/>
        </p:nvSpPr>
        <p:spPr>
          <a:xfrm rot="19822453">
            <a:off x="8178456" y="4856803"/>
            <a:ext cx="1060994" cy="219919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046429D1-7E7B-F865-BAB8-D844F93F083F}"/>
              </a:ext>
            </a:extLst>
          </p:cNvPr>
          <p:cNvSpPr/>
          <p:nvPr/>
        </p:nvSpPr>
        <p:spPr>
          <a:xfrm rot="1203951">
            <a:off x="4558514" y="4757195"/>
            <a:ext cx="1205747" cy="301435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30E979E0-7463-F47C-B4B5-25358D9B09D1}"/>
              </a:ext>
            </a:extLst>
          </p:cNvPr>
          <p:cNvSpPr/>
          <p:nvPr/>
        </p:nvSpPr>
        <p:spPr>
          <a:xfrm rot="20046696">
            <a:off x="4955706" y="5651342"/>
            <a:ext cx="969802" cy="301435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haut 19">
            <a:extLst>
              <a:ext uri="{FF2B5EF4-FFF2-40B4-BE49-F238E27FC236}">
                <a16:creationId xmlns:a16="http://schemas.microsoft.com/office/drawing/2014/main" id="{106E788B-79E6-5396-6ABE-031953299024}"/>
              </a:ext>
            </a:extLst>
          </p:cNvPr>
          <p:cNvSpPr/>
          <p:nvPr/>
        </p:nvSpPr>
        <p:spPr>
          <a:xfrm>
            <a:off x="3240911" y="2861880"/>
            <a:ext cx="131198" cy="1096701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Stickman Blue: Hamster wheel, vicious circle. (Nr. 146)">
            <a:extLst>
              <a:ext uri="{FF2B5EF4-FFF2-40B4-BE49-F238E27FC236}">
                <a16:creationId xmlns:a16="http://schemas.microsoft.com/office/drawing/2014/main" id="{89422E76-93EF-DF5D-1771-FBADCA9E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10" y="2802603"/>
            <a:ext cx="2160417" cy="167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61285-3522-13FA-AC99-81B1467A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soins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7F36D-CC25-02FC-D22C-3515E4E90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6778" cy="4667250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/>
              <a:t>Suivi multidisciplinaire coordonné</a:t>
            </a:r>
          </a:p>
          <a:p>
            <a:r>
              <a:rPr lang="fr-FR" sz="2800" b="1" dirty="0"/>
              <a:t>Ajustée aux symptômes ++</a:t>
            </a:r>
          </a:p>
          <a:p>
            <a:r>
              <a:rPr lang="fr-FR" sz="2800" dirty="0"/>
              <a:t>Objectifs : </a:t>
            </a:r>
            <a:r>
              <a:rPr lang="fr-FR" sz="2800" b="1" dirty="0"/>
              <a:t>Améliorer la qualité de vie et l’insertion scolaire puis professionnelle </a:t>
            </a:r>
          </a:p>
          <a:p>
            <a:pPr>
              <a:buNone/>
            </a:pPr>
            <a:r>
              <a:rPr lang="fr-FR" sz="2800" b="1" dirty="0"/>
              <a:t>		         Prévenir les complications (physiques et psychologiques)</a:t>
            </a:r>
          </a:p>
          <a:p>
            <a:r>
              <a:rPr lang="fr-FR" sz="2800" dirty="0"/>
              <a:t>Moyens : </a:t>
            </a:r>
          </a:p>
          <a:p>
            <a:pPr>
              <a:buNone/>
            </a:pPr>
            <a:r>
              <a:rPr lang="fr-FR" sz="2800" dirty="0"/>
              <a:t>	- Antalgie : médicaments (visée nociceptive/neuropathique), TENS, packs </a:t>
            </a:r>
          </a:p>
          <a:p>
            <a:pPr>
              <a:buNone/>
            </a:pPr>
            <a:r>
              <a:rPr lang="fr-FR" sz="2800" dirty="0"/>
              <a:t>	- Rééducation : lutter contre la </a:t>
            </a:r>
            <a:r>
              <a:rPr lang="fr-FR" sz="2800" b="1" dirty="0" err="1"/>
              <a:t>kinésiophobie</a:t>
            </a:r>
            <a:r>
              <a:rPr lang="fr-FR" sz="2800" dirty="0"/>
              <a:t> (kinésithérapie, APA, ergothérapie)</a:t>
            </a:r>
          </a:p>
          <a:p>
            <a:pPr>
              <a:buNone/>
            </a:pPr>
            <a:r>
              <a:rPr lang="fr-FR" sz="2800" dirty="0"/>
              <a:t>		</a:t>
            </a:r>
            <a:r>
              <a:rPr lang="el-GR" sz="2800" dirty="0">
                <a:cs typeface="Times New Roman"/>
              </a:rPr>
              <a:t>α</a:t>
            </a:r>
            <a:r>
              <a:rPr lang="fr-FR" sz="2800" dirty="0">
                <a:cs typeface="Times New Roman"/>
              </a:rPr>
              <a:t> </a:t>
            </a:r>
            <a:r>
              <a:rPr lang="fr-FR" sz="2800" dirty="0">
                <a:cs typeface="Calibri" pitchFamily="34" charset="0"/>
              </a:rPr>
              <a:t>Renforcement musculaire isométrique </a:t>
            </a:r>
          </a:p>
          <a:p>
            <a:pPr>
              <a:buNone/>
            </a:pPr>
            <a:r>
              <a:rPr lang="fr-FR" sz="2800" dirty="0">
                <a:cs typeface="Calibri" pitchFamily="34" charset="0"/>
              </a:rPr>
              <a:t>		</a:t>
            </a:r>
            <a:r>
              <a:rPr lang="el-GR" sz="2800" dirty="0">
                <a:cs typeface="Times New Roman"/>
              </a:rPr>
              <a:t>α</a:t>
            </a:r>
            <a:r>
              <a:rPr lang="fr-FR" sz="2800" dirty="0">
                <a:cs typeface="Times New Roman"/>
              </a:rPr>
              <a:t> Travail de la proprioception (thérapie miroir / vêtements compressifs)</a:t>
            </a:r>
          </a:p>
          <a:p>
            <a:pPr>
              <a:buNone/>
            </a:pPr>
            <a:r>
              <a:rPr lang="fr-FR" sz="2800" dirty="0">
                <a:cs typeface="Times New Roman"/>
              </a:rPr>
              <a:t>		</a:t>
            </a:r>
            <a:r>
              <a:rPr lang="el-GR" sz="2800" dirty="0">
                <a:cs typeface="Times New Roman"/>
              </a:rPr>
              <a:t>α</a:t>
            </a:r>
            <a:r>
              <a:rPr lang="fr-FR" sz="2800" dirty="0">
                <a:cs typeface="Times New Roman"/>
              </a:rPr>
              <a:t> Massages antalgiques / drainages</a:t>
            </a:r>
          </a:p>
          <a:p>
            <a:pPr>
              <a:buNone/>
            </a:pPr>
            <a:r>
              <a:rPr lang="fr-FR" sz="2800" dirty="0">
                <a:cs typeface="Times New Roman"/>
              </a:rPr>
              <a:t>	- Accompagnement psychologique </a:t>
            </a:r>
          </a:p>
          <a:p>
            <a:pPr>
              <a:buNone/>
            </a:pPr>
            <a:r>
              <a:rPr lang="fr-FR" sz="2800" dirty="0">
                <a:cs typeface="Times New Roman"/>
              </a:rPr>
              <a:t>	- Suivi spécialisé selon besoin (centre expert, orthopédiste, gastro, gynéco…)</a:t>
            </a:r>
            <a:endParaRPr lang="fr-FR" sz="2800" dirty="0">
              <a:cs typeface="Calibri" pitchFamily="34" charset="0"/>
            </a:endParaRPr>
          </a:p>
          <a:p>
            <a:endParaRPr lang="fr-FR" dirty="0"/>
          </a:p>
        </p:txBody>
      </p:sp>
      <p:pic>
        <p:nvPicPr>
          <p:cNvPr id="2050" name="Picture 2" descr="3 084 600+ Bien Etre Photos, taleaux et images libre de ...">
            <a:extLst>
              <a:ext uri="{FF2B5EF4-FFF2-40B4-BE49-F238E27FC236}">
                <a16:creationId xmlns:a16="http://schemas.microsoft.com/office/drawing/2014/main" id="{98019916-93AE-51FD-6EC6-BED62E54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95" y="365125"/>
            <a:ext cx="3213796" cy="174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05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67D21AD-6760-67B8-6F83-64CBDDE23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537" y="365126"/>
            <a:ext cx="9248172" cy="6394490"/>
          </a:xfrm>
        </p:spPr>
      </p:pic>
      <p:pic>
        <p:nvPicPr>
          <p:cNvPr id="2" name="Image 1" descr="Une image contenant Graphiqu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E45F25C0-AAC0-24C4-CE3C-6065F2606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1" y="365126"/>
            <a:ext cx="1902639" cy="105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3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F3FE68F1-CFFF-0633-87F4-E091DFCED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23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nombre, Police">
            <a:extLst>
              <a:ext uri="{FF2B5EF4-FFF2-40B4-BE49-F238E27FC236}">
                <a16:creationId xmlns:a16="http://schemas.microsoft.com/office/drawing/2014/main" id="{EAC676F9-2116-8211-F773-4079E9D64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4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BF487-9359-CD59-620A-BFC584C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8B0FC-1F4D-13B6-2DB9-FFC61BF35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/>
              <a:t>Hypermobilité ≠ Syndrome d’Ehlers </a:t>
            </a:r>
            <a:r>
              <a:rPr lang="fr-FR" sz="3200" dirty="0" err="1"/>
              <a:t>Danlos</a:t>
            </a:r>
            <a:endParaRPr lang="fr-FR" sz="3200" dirty="0">
              <a:sym typeface="Wingdings" panose="05000000000000000000" pitchFamily="2" charset="2"/>
            </a:endParaRPr>
          </a:p>
          <a:p>
            <a:r>
              <a:rPr lang="fr-FR" sz="3200" dirty="0">
                <a:sym typeface="Wingdings" panose="05000000000000000000" pitchFamily="2" charset="2"/>
              </a:rPr>
              <a:t>Nombreux diagnostics différentiels</a:t>
            </a:r>
          </a:p>
          <a:p>
            <a:r>
              <a:rPr lang="fr-FR" sz="3200" dirty="0">
                <a:sym typeface="Wingdings" panose="05000000000000000000" pitchFamily="2" charset="2"/>
              </a:rPr>
              <a:t>Démarche diagnostic rigoureuse</a:t>
            </a:r>
          </a:p>
          <a:p>
            <a:r>
              <a:rPr lang="fr-FR" sz="3200" dirty="0">
                <a:sym typeface="Wingdings" panose="05000000000000000000" pitchFamily="2" charset="2"/>
              </a:rPr>
              <a:t>Prise en charge multidisciplinaire = améliorer la qualité de vie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</p:txBody>
      </p:sp>
      <p:pic>
        <p:nvPicPr>
          <p:cNvPr id="3074" name="Picture 2" descr="Drapeau commissaire Rouge">
            <a:extLst>
              <a:ext uri="{FF2B5EF4-FFF2-40B4-BE49-F238E27FC236}">
                <a16:creationId xmlns:a16="http://schemas.microsoft.com/office/drawing/2014/main" id="{A0054F28-840C-E663-6CD1-01170979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625" y="562532"/>
            <a:ext cx="2256312" cy="225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44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E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385EE9-D4B4-F373-0852-F27C5D0E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 Lagaffe ?</a:t>
            </a:r>
          </a:p>
        </p:txBody>
      </p:sp>
      <p:pic>
        <p:nvPicPr>
          <p:cNvPr id="5" name="Espace réservé du contenu 4" descr="Une image contenant texte, Visage humain, dessin humoristique, dessin&#10;&#10;Description générée automatiquement">
            <a:extLst>
              <a:ext uri="{FF2B5EF4-FFF2-40B4-BE49-F238E27FC236}">
                <a16:creationId xmlns:a16="http://schemas.microsoft.com/office/drawing/2014/main" id="{A4A8300D-D2E3-BE8A-9827-3D0F25065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46" y="961812"/>
            <a:ext cx="634210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7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9DE4296-9ED6-21FD-BDAE-DC347871C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708C31D-D918-87FA-57E0-5630BAF7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118209"/>
              </p:ext>
            </p:extLst>
          </p:nvPr>
        </p:nvGraphicFramePr>
        <p:xfrm>
          <a:off x="5317068" y="1466723"/>
          <a:ext cx="6479821" cy="471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4478">
                  <a:extLst>
                    <a:ext uri="{9D8B030D-6E8A-4147-A177-3AD203B41FA5}">
                      <a16:colId xmlns:a16="http://schemas.microsoft.com/office/drawing/2014/main" val="3135682692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val="3214528745"/>
                    </a:ext>
                  </a:extLst>
                </a:gridCol>
              </a:tblGrid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Membres supérieurs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30432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Pouce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Apposition sur l’avant bras &lt;21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52573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MCP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Hyperextension 5eme doigts ≥ 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46341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Coude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Hyperextension passive ≥ 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239899"/>
                  </a:ext>
                </a:extLst>
              </a:tr>
              <a:tr h="526320">
                <a:tc>
                  <a:txBody>
                    <a:bodyPr/>
                    <a:lstStyle/>
                    <a:p>
                      <a:r>
                        <a:rPr lang="fr-FR" sz="1400" dirty="0"/>
                        <a:t>Epaule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Rotation externe de l’avant bras, coude au corps ≥ 85°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885873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Membres </a:t>
                      </a:r>
                      <a:r>
                        <a:rPr lang="fr-FR" sz="1400" dirty="0" err="1"/>
                        <a:t>inf</a:t>
                      </a:r>
                      <a:r>
                        <a:rPr lang="fr-FR" sz="1400" dirty="0"/>
                        <a:t> – couché sur le dos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391525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Hanche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Abduction passive ≥ 85°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106764"/>
                  </a:ext>
                </a:extLst>
              </a:tr>
              <a:tr h="526320">
                <a:tc>
                  <a:txBody>
                    <a:bodyPr/>
                    <a:lstStyle/>
                    <a:p>
                      <a:r>
                        <a:rPr lang="fr-FR" sz="1400" dirty="0"/>
                        <a:t>Rotule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Tenant d’une main l’extrémité proximale du tibia : glissement latéral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87000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Cheville/pieds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Dorsiflexion passive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55513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MTP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Dorsiflexion ≥ 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114602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Membres </a:t>
                      </a:r>
                      <a:r>
                        <a:rPr lang="fr-FR" sz="1400" dirty="0" err="1"/>
                        <a:t>inf</a:t>
                      </a:r>
                      <a:r>
                        <a:rPr lang="fr-FR" sz="1400" dirty="0"/>
                        <a:t>-couché sur le ventre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351812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Genou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Contact talon fesse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45266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Général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10718"/>
                  </a:ext>
                </a:extLst>
              </a:tr>
              <a:tr h="300755">
                <a:tc>
                  <a:txBody>
                    <a:bodyPr/>
                    <a:lstStyle/>
                    <a:p>
                      <a:r>
                        <a:rPr lang="fr-FR" sz="1400" dirty="0"/>
                        <a:t>Ecchymoses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32669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FCE1A3A-363B-CF59-008A-4114F5B572AD}"/>
              </a:ext>
            </a:extLst>
          </p:cNvPr>
          <p:cNvSpPr txBox="1"/>
          <p:nvPr/>
        </p:nvSpPr>
        <p:spPr>
          <a:xfrm>
            <a:off x="527757" y="1951672"/>
            <a:ext cx="43462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2800" b="1" dirty="0"/>
              <a:t>Score de </a:t>
            </a:r>
            <a:r>
              <a:rPr lang="fr-FR" sz="2800" b="1" dirty="0" err="1"/>
              <a:t>Bulbena</a:t>
            </a:r>
            <a:endParaRPr lang="fr-FR" sz="2800" b="1" dirty="0"/>
          </a:p>
          <a:p>
            <a:pPr marL="0" indent="0">
              <a:buNone/>
            </a:pPr>
            <a:endParaRPr lang="fr-FR" sz="1800" dirty="0"/>
          </a:p>
          <a:p>
            <a:pPr marL="0" indent="0" algn="ctr">
              <a:buNone/>
            </a:pPr>
            <a:r>
              <a:rPr lang="fr-FR" sz="1800" dirty="0"/>
              <a:t>Manœuvres passives sur 9 articulations </a:t>
            </a:r>
          </a:p>
          <a:p>
            <a:pPr marL="0" indent="0" algn="ctr">
              <a:buNone/>
            </a:pPr>
            <a:r>
              <a:rPr lang="fr-FR" sz="1800" dirty="0"/>
              <a:t>score de 0 à 10 : 1 point/site +1 point si ecchymoses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Validation en pédiatrie ?</a:t>
            </a:r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EE25625-390E-95B4-172F-5BA56C811A2A}"/>
              </a:ext>
            </a:extLst>
          </p:cNvPr>
          <p:cNvSpPr txBox="1"/>
          <p:nvPr/>
        </p:nvSpPr>
        <p:spPr>
          <a:xfrm>
            <a:off x="818444" y="5604933"/>
            <a:ext cx="2562578" cy="1040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D03D921-9D78-9F35-56B0-7EDC23AD468A}"/>
              </a:ext>
            </a:extLst>
          </p:cNvPr>
          <p:cNvSpPr txBox="1"/>
          <p:nvPr/>
        </p:nvSpPr>
        <p:spPr>
          <a:xfrm>
            <a:off x="1213556" y="4337135"/>
            <a:ext cx="29746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Positif si </a:t>
            </a:r>
          </a:p>
          <a:p>
            <a:pPr marL="0" indent="0" algn="ctr">
              <a:buNone/>
            </a:pPr>
            <a:r>
              <a:rPr lang="fr-FR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≥ 5 chez filles</a:t>
            </a:r>
          </a:p>
          <a:p>
            <a:pPr marL="0" indent="0" algn="ctr">
              <a:buNone/>
            </a:pPr>
            <a:r>
              <a:rPr lang="fr-FR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≥ 4 chez les garçons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00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B8615-1160-C67E-FAE9-AEED622B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L’hypermobilité ≠ SED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07F4EB-C1D8-F765-5F04-1465AD1F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E077B9D-2804-6D6D-7EF3-4CFA4F5C38A4}"/>
              </a:ext>
            </a:extLst>
          </p:cNvPr>
          <p:cNvSpPr txBox="1">
            <a:spLocks/>
          </p:cNvSpPr>
          <p:nvPr/>
        </p:nvSpPr>
        <p:spPr>
          <a:xfrm>
            <a:off x="3501398" y="2182483"/>
            <a:ext cx="5189203" cy="3637622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dirty="0"/>
              <a:t>HYPERMOBILITE ARTICULAIRE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HYPERELASTICITE CUTANEE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FRAGILITE DES TISSUS CONJONCTIFS</a:t>
            </a:r>
          </a:p>
          <a:p>
            <a:pPr algn="ctr"/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95380-520C-A30D-3996-3F259A47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75" y="1543978"/>
            <a:ext cx="3045193" cy="270927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Hypermobilité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articulaire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709A98-A490-F431-A103-8C2C115ED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" t="30061" r="80503" b="33211"/>
          <a:stretch/>
        </p:blipFill>
        <p:spPr>
          <a:xfrm>
            <a:off x="3303768" y="371858"/>
            <a:ext cx="1824529" cy="2344240"/>
          </a:xfrm>
          <a:prstGeom prst="rect">
            <a:avLst/>
          </a:prstGeom>
        </p:spPr>
      </p:pic>
      <p:pic>
        <p:nvPicPr>
          <p:cNvPr id="3" name="Espace réservé du contenu 3">
            <a:extLst>
              <a:ext uri="{FF2B5EF4-FFF2-40B4-BE49-F238E27FC236}">
                <a16:creationId xmlns:a16="http://schemas.microsoft.com/office/drawing/2014/main" id="{C4A9E454-D1BE-D84F-970D-B36C9B3A11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2" t="38591" r="51021" b="35839"/>
          <a:stretch/>
        </p:blipFill>
        <p:spPr>
          <a:xfrm>
            <a:off x="5963896" y="5332497"/>
            <a:ext cx="2180006" cy="1192481"/>
          </a:xfrm>
          <a:prstGeom prst="rect">
            <a:avLst/>
          </a:prstGeom>
        </p:spPr>
      </p:pic>
      <p:pic>
        <p:nvPicPr>
          <p:cNvPr id="25" name="Espace réservé du contenu 24" descr="Une image contenant personne, ongle, doigt, main&#10;&#10;Description générée automatiquement">
            <a:extLst>
              <a:ext uri="{FF2B5EF4-FFF2-40B4-BE49-F238E27FC236}">
                <a16:creationId xmlns:a16="http://schemas.microsoft.com/office/drawing/2014/main" id="{CD509D3A-6D0C-8594-D9E1-8A9F3253C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660" y="4825651"/>
            <a:ext cx="1988578" cy="1491433"/>
          </a:xfrm>
          <a:prstGeom prst="rect">
            <a:avLst/>
          </a:prstGeom>
        </p:spPr>
      </p:pic>
      <p:pic>
        <p:nvPicPr>
          <p:cNvPr id="27" name="Image 26" descr="Une image contenant personne, doigt, intérieur, ongle&#10;&#10;Description générée automatiquement">
            <a:extLst>
              <a:ext uri="{FF2B5EF4-FFF2-40B4-BE49-F238E27FC236}">
                <a16:creationId xmlns:a16="http://schemas.microsoft.com/office/drawing/2014/main" id="{B8872F3F-0CE7-DB7C-091E-C39FB5BD7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12" y="3262291"/>
            <a:ext cx="2232190" cy="1674143"/>
          </a:xfrm>
          <a:prstGeom prst="rect">
            <a:avLst/>
          </a:prstGeom>
        </p:spPr>
      </p:pic>
      <p:pic>
        <p:nvPicPr>
          <p:cNvPr id="37" name="Image 36" descr="Une image contenant personne, doigt, ongle, intérieur&#10;&#10;Description générée automatiquement">
            <a:extLst>
              <a:ext uri="{FF2B5EF4-FFF2-40B4-BE49-F238E27FC236}">
                <a16:creationId xmlns:a16="http://schemas.microsoft.com/office/drawing/2014/main" id="{AB9B09E8-E0AD-3CDE-D12F-D1166BE9A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1555" y="4200512"/>
            <a:ext cx="2749894" cy="2062422"/>
          </a:xfrm>
          <a:prstGeom prst="rect">
            <a:avLst/>
          </a:prstGeom>
        </p:spPr>
      </p:pic>
      <p:pic>
        <p:nvPicPr>
          <p:cNvPr id="39" name="Image 38" descr="Une image contenant personne, intérieur, mur, électroménager">
            <a:extLst>
              <a:ext uri="{FF2B5EF4-FFF2-40B4-BE49-F238E27FC236}">
                <a16:creationId xmlns:a16="http://schemas.microsoft.com/office/drawing/2014/main" id="{2609427B-D4F5-173F-2BF4-472270028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952" y="737610"/>
            <a:ext cx="2432705" cy="1824530"/>
          </a:xfrm>
          <a:prstGeom prst="rect">
            <a:avLst/>
          </a:prstGeom>
        </p:spPr>
      </p:pic>
      <p:pic>
        <p:nvPicPr>
          <p:cNvPr id="4" name="Picture 2" descr="Les multiples douleurs du syndrome d'Ehlers-Danlos. Description et  proposition d'un protocole thérapeutique - ScienceDirect">
            <a:extLst>
              <a:ext uri="{FF2B5EF4-FFF2-40B4-BE49-F238E27FC236}">
                <a16:creationId xmlns:a16="http://schemas.microsoft.com/office/drawing/2014/main" id="{2F253FD7-720B-8BB7-D934-BA62E7D1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30396" y="3087315"/>
            <a:ext cx="2291845" cy="3437664"/>
          </a:xfrm>
          <a:prstGeom prst="rect">
            <a:avLst/>
          </a:prstGeom>
          <a:noFill/>
        </p:spPr>
      </p:pic>
      <p:pic>
        <p:nvPicPr>
          <p:cNvPr id="6" name="Image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AF76DD27-6488-52B1-F55C-4DF417F7E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12" y="371858"/>
            <a:ext cx="3315163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0C3105F4-4795-462E-B9F7-224D60618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150BEB-74AF-4971-8889-3CBFC92B6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30200" dist="88900" dir="8580000" sx="93000" sy="93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aladies_rares_en_pediatrie">
            <a:extLst>
              <a:ext uri="{FF2B5EF4-FFF2-40B4-BE49-F238E27FC236}">
                <a16:creationId xmlns:a16="http://schemas.microsoft.com/office/drawing/2014/main" id="{35AD5CA9-E6AA-7D74-23C6-CA82B6BBB7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571594" y="729813"/>
            <a:ext cx="3830610" cy="2546607"/>
          </a:xfrm>
          <a:prstGeom prst="rect">
            <a:avLst/>
          </a:prstGeom>
          <a:noFill/>
        </p:spPr>
      </p:pic>
      <p:pic>
        <p:nvPicPr>
          <p:cNvPr id="5" name="Picture 2" descr="Syndrome d Ehlers Danlos Hypermobile - PDF Free Download">
            <a:extLst>
              <a:ext uri="{FF2B5EF4-FFF2-40B4-BE49-F238E27FC236}">
                <a16:creationId xmlns:a16="http://schemas.microsoft.com/office/drawing/2014/main" id="{6B9EF62E-B4A3-9F63-D7E3-C9326A692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53248" r="62498" b="6709"/>
          <a:stretch/>
        </p:blipFill>
        <p:spPr bwMode="auto">
          <a:xfrm>
            <a:off x="7652281" y="3589866"/>
            <a:ext cx="3669236" cy="2546607"/>
          </a:xfrm>
          <a:prstGeom prst="rect">
            <a:avLst/>
          </a:prstGeom>
          <a:noFill/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61DB12B-3480-8375-ED95-5E06D9F29163}"/>
              </a:ext>
            </a:extLst>
          </p:cNvPr>
          <p:cNvSpPr txBox="1">
            <a:spLocks/>
          </p:cNvSpPr>
          <p:nvPr/>
        </p:nvSpPr>
        <p:spPr>
          <a:xfrm>
            <a:off x="1105885" y="729813"/>
            <a:ext cx="3356658" cy="270927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err="1">
                <a:solidFill>
                  <a:schemeClr val="bg1"/>
                </a:solidFill>
              </a:rPr>
              <a:t>Hyperélasticité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cutanée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personne, Chair, ongle, veine&#10;&#10;Description générée automatiquement">
            <a:extLst>
              <a:ext uri="{FF2B5EF4-FFF2-40B4-BE49-F238E27FC236}">
                <a16:creationId xmlns:a16="http://schemas.microsoft.com/office/drawing/2014/main" id="{A5B0BDBC-5E03-9167-E166-0BABCF784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10" y="3767641"/>
            <a:ext cx="3267531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9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orteil, pied, veine&#10;&#10;Description générée automatiquement">
            <a:extLst>
              <a:ext uri="{FF2B5EF4-FFF2-40B4-BE49-F238E27FC236}">
                <a16:creationId xmlns:a16="http://schemas.microsoft.com/office/drawing/2014/main" id="{424631D0-2001-88CF-1D94-F83BCCE1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r="8087"/>
          <a:stretch/>
        </p:blipFill>
        <p:spPr>
          <a:xfrm>
            <a:off x="8938615" y="2409606"/>
            <a:ext cx="2446114" cy="2578659"/>
          </a:xfrm>
          <a:prstGeom prst="rect">
            <a:avLst/>
          </a:prstGeom>
        </p:spPr>
      </p:pic>
      <p:pic>
        <p:nvPicPr>
          <p:cNvPr id="6" name="Image 5" descr="Une image contenant pied, orteil, Cheville, chaussures&#10;&#10;Description générée automatiquement">
            <a:extLst>
              <a:ext uri="{FF2B5EF4-FFF2-40B4-BE49-F238E27FC236}">
                <a16:creationId xmlns:a16="http://schemas.microsoft.com/office/drawing/2014/main" id="{CC1D0952-2047-4E01-A031-C4ED55DD9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2"/>
          <a:stretch/>
        </p:blipFill>
        <p:spPr>
          <a:xfrm>
            <a:off x="7260196" y="529099"/>
            <a:ext cx="3145586" cy="165704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29856A6-41DC-E4D8-CCE3-91EF149876A5}"/>
              </a:ext>
            </a:extLst>
          </p:cNvPr>
          <p:cNvSpPr txBox="1">
            <a:spLocks/>
          </p:cNvSpPr>
          <p:nvPr/>
        </p:nvSpPr>
        <p:spPr>
          <a:xfrm>
            <a:off x="347241" y="2074363"/>
            <a:ext cx="3045193" cy="270927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err="1">
                <a:solidFill>
                  <a:schemeClr val="bg1"/>
                </a:solidFill>
              </a:rPr>
              <a:t>Fragilité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tissulaire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1CCB1C6-650A-B7E0-4EDA-5DB9C6F1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635" y="369818"/>
            <a:ext cx="2538602" cy="2262971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17BA58-AA1E-BAE3-3608-5ECCAC6E272D}"/>
              </a:ext>
            </a:extLst>
          </p:cNvPr>
          <p:cNvSpPr/>
          <p:nvPr/>
        </p:nvSpPr>
        <p:spPr>
          <a:xfrm>
            <a:off x="4878339" y="1785708"/>
            <a:ext cx="1243193" cy="400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Les syndromes d&amp;#39;Ehlers-Danlos - ScienceDirect">
            <a:extLst>
              <a:ext uri="{FF2B5EF4-FFF2-40B4-BE49-F238E27FC236}">
                <a16:creationId xmlns:a16="http://schemas.microsoft.com/office/drawing/2014/main" id="{5CB0966B-476F-B8B7-171D-8111CB48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9024" y="3189978"/>
            <a:ext cx="3400425" cy="2295526"/>
          </a:xfrm>
          <a:prstGeom prst="rect">
            <a:avLst/>
          </a:prstGeom>
          <a:noFill/>
        </p:spPr>
      </p:pic>
      <p:pic>
        <p:nvPicPr>
          <p:cNvPr id="16" name="Image 1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5580ADF9-7A93-F153-9FE8-3ACC0EE7E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43" y="5211726"/>
            <a:ext cx="2095792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40CC5-713D-3CD1-6A04-02A08DB4D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l’hyperlaxité au SED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DFBD492-6C3F-8036-4BBC-A2D7A0FD9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858" y="1979270"/>
            <a:ext cx="6088283" cy="412058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903F256-3BFD-067B-C06F-56F41D36AE89}"/>
              </a:ext>
            </a:extLst>
          </p:cNvPr>
          <p:cNvSpPr txBox="1"/>
          <p:nvPr/>
        </p:nvSpPr>
        <p:spPr>
          <a:xfrm>
            <a:off x="462987" y="1979270"/>
            <a:ext cx="2844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Hypermobilité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6 à 57 % des femmes</a:t>
            </a:r>
          </a:p>
          <a:p>
            <a:pPr marL="285750" indent="-285750">
              <a:buFontTx/>
              <a:buChar char="-"/>
            </a:pPr>
            <a:r>
              <a:rPr lang="fr-FR" dirty="0"/>
              <a:t>2 à 35 % des hommes</a:t>
            </a:r>
          </a:p>
          <a:p>
            <a:pPr marL="285750" indent="-285750">
              <a:buFontTx/>
              <a:buChar char="-"/>
            </a:pPr>
            <a:r>
              <a:rPr lang="fr-FR" dirty="0"/>
              <a:t>7 à 36 % enfants </a:t>
            </a:r>
          </a:p>
          <a:p>
            <a:pPr algn="r"/>
            <a:r>
              <a:rPr lang="fr-FR" sz="1200" i="1" dirty="0" err="1"/>
              <a:t>Remvig</a:t>
            </a:r>
            <a:r>
              <a:rPr lang="fr-FR" sz="1200" i="1" dirty="0"/>
              <a:t> 2007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8018E7-9014-4470-0F9C-A82D0EA05019}"/>
              </a:ext>
            </a:extLst>
          </p:cNvPr>
          <p:cNvSpPr txBox="1"/>
          <p:nvPr/>
        </p:nvSpPr>
        <p:spPr>
          <a:xfrm>
            <a:off x="564444" y="374791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Bénigne asymptomatique</a:t>
            </a:r>
          </a:p>
          <a:p>
            <a:r>
              <a:rPr lang="fr-FR" dirty="0"/>
              <a:t>- Symptomatique : entorse, douleurs, trouble de la statique rachidienne ….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7B6A7F-0F5E-A71D-F659-00696F6C58C9}"/>
              </a:ext>
            </a:extLst>
          </p:cNvPr>
          <p:cNvSpPr txBox="1"/>
          <p:nvPr/>
        </p:nvSpPr>
        <p:spPr>
          <a:xfrm>
            <a:off x="564444" y="5396089"/>
            <a:ext cx="3567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Isolée (congénitale ou secondaire)</a:t>
            </a:r>
          </a:p>
          <a:p>
            <a:pPr marL="285750" indent="-285750">
              <a:buFontTx/>
              <a:buChar char="-"/>
            </a:pPr>
            <a:r>
              <a:rPr lang="fr-FR" dirty="0"/>
              <a:t>Syndromique</a:t>
            </a:r>
          </a:p>
        </p:txBody>
      </p:sp>
    </p:spTree>
    <p:extLst>
      <p:ext uri="{BB962C8B-B14F-4D97-AF65-F5344CB8AC3E}">
        <p14:creationId xmlns:p14="http://schemas.microsoft.com/office/powerpoint/2010/main" val="819747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C2EC5-44F6-3562-47AD-55DF234F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10" y="226656"/>
            <a:ext cx="10515600" cy="1325563"/>
          </a:xfrm>
        </p:spPr>
        <p:txBody>
          <a:bodyPr/>
          <a:lstStyle/>
          <a:p>
            <a:r>
              <a:rPr lang="fr-FR" dirty="0"/>
              <a:t>Diagnostics différentiels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C7FF5FA-226E-75C6-50D4-BDA2F15B8BCB}"/>
              </a:ext>
            </a:extLst>
          </p:cNvPr>
          <p:cNvSpPr/>
          <p:nvPr/>
        </p:nvSpPr>
        <p:spPr>
          <a:xfrm>
            <a:off x="174979" y="3300435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Hypermobility</a:t>
            </a:r>
            <a:r>
              <a:rPr lang="fr-FR" dirty="0"/>
              <a:t> </a:t>
            </a:r>
            <a:r>
              <a:rPr lang="fr-FR" dirty="0" err="1"/>
              <a:t>disorder</a:t>
            </a:r>
            <a:r>
              <a:rPr lang="fr-FR" dirty="0"/>
              <a:t> (HSD)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A51EFC-2826-46F9-E84F-209822629C53}"/>
              </a:ext>
            </a:extLst>
          </p:cNvPr>
          <p:cNvSpPr/>
          <p:nvPr/>
        </p:nvSpPr>
        <p:spPr>
          <a:xfrm>
            <a:off x="838200" y="1432155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Syndromes d’Ehlers </a:t>
            </a:r>
            <a:r>
              <a:rPr lang="fr-FR" dirty="0" err="1"/>
              <a:t>Danlos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25148D6-C4F9-2E82-5177-475C3EE03859}"/>
              </a:ext>
            </a:extLst>
          </p:cNvPr>
          <p:cNvSpPr/>
          <p:nvPr/>
        </p:nvSpPr>
        <p:spPr>
          <a:xfrm>
            <a:off x="7944556" y="3411152"/>
            <a:ext cx="2884311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Pathologies neuromusculaires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52B2EF-4E77-03FB-64CF-DFC6C94EDB47}"/>
              </a:ext>
            </a:extLst>
          </p:cNvPr>
          <p:cNvSpPr/>
          <p:nvPr/>
        </p:nvSpPr>
        <p:spPr>
          <a:xfrm>
            <a:off x="7515578" y="1629955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Maladie métabolique dont cuivre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F7928E-3778-1638-6079-40A3CD23C5C8}"/>
              </a:ext>
            </a:extLst>
          </p:cNvPr>
          <p:cNvSpPr/>
          <p:nvPr/>
        </p:nvSpPr>
        <p:spPr>
          <a:xfrm>
            <a:off x="4329289" y="1284110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PXE</a:t>
            </a:r>
          </a:p>
          <a:p>
            <a:pPr algn="ctr"/>
            <a:r>
              <a:rPr lang="fr-FR" dirty="0"/>
              <a:t>Cutis </a:t>
            </a:r>
            <a:r>
              <a:rPr lang="fr-FR" dirty="0" err="1"/>
              <a:t>laxa</a:t>
            </a:r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CB4F661-4A17-C120-5C6C-1302C41A7512}"/>
              </a:ext>
            </a:extLst>
          </p:cNvPr>
          <p:cNvSpPr/>
          <p:nvPr/>
        </p:nvSpPr>
        <p:spPr>
          <a:xfrm>
            <a:off x="4041421" y="5150312"/>
            <a:ext cx="3273779" cy="147884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Maladies osseuses</a:t>
            </a:r>
          </a:p>
          <a:p>
            <a:pPr algn="ctr"/>
            <a:r>
              <a:rPr lang="fr-FR" sz="1600" dirty="0"/>
              <a:t>OI/</a:t>
            </a:r>
            <a:r>
              <a:rPr lang="fr-FR" sz="1600" dirty="0" err="1"/>
              <a:t>Stickler</a:t>
            </a:r>
            <a:r>
              <a:rPr lang="fr-FR" sz="1600" dirty="0"/>
              <a:t>/Dislocations multiples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3057E53-1664-96E5-E1B9-9638D5CE40C4}"/>
              </a:ext>
            </a:extLst>
          </p:cNvPr>
          <p:cNvSpPr/>
          <p:nvPr/>
        </p:nvSpPr>
        <p:spPr>
          <a:xfrm>
            <a:off x="1100668" y="4854090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Syndrome de Marfan et apparentés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C6481F-E644-5186-CACC-C8B5ABABDDF5}"/>
              </a:ext>
            </a:extLst>
          </p:cNvPr>
          <p:cNvSpPr txBox="1"/>
          <p:nvPr/>
        </p:nvSpPr>
        <p:spPr>
          <a:xfrm>
            <a:off x="4325056" y="3411152"/>
            <a:ext cx="216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Hypermobilité Articulaire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2AA5F00-C886-0931-C950-C7F2D15FE1C3}"/>
              </a:ext>
            </a:extLst>
          </p:cNvPr>
          <p:cNvSpPr/>
          <p:nvPr/>
        </p:nvSpPr>
        <p:spPr>
          <a:xfrm>
            <a:off x="7588955" y="5228045"/>
            <a:ext cx="2698044" cy="13255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Syndrome avec déficit intellectuel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513EFE3-FF8E-B42C-8086-953D8D25E998}"/>
              </a:ext>
            </a:extLst>
          </p:cNvPr>
          <p:cNvCxnSpPr>
            <a:stCxn id="13" idx="1"/>
          </p:cNvCxnSpPr>
          <p:nvPr/>
        </p:nvCxnSpPr>
        <p:spPr>
          <a:xfrm flipH="1">
            <a:off x="3206044" y="3734318"/>
            <a:ext cx="1119012" cy="813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E124A93-D5CF-65EF-0C8B-F2C18A4855BF}"/>
              </a:ext>
            </a:extLst>
          </p:cNvPr>
          <p:cNvCxnSpPr>
            <a:cxnSpLocks/>
          </p:cNvCxnSpPr>
          <p:nvPr/>
        </p:nvCxnSpPr>
        <p:spPr>
          <a:xfrm flipV="1">
            <a:off x="5497689" y="2886887"/>
            <a:ext cx="0" cy="4135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545CCFE-F704-6D65-6E4E-0733E77A8538}"/>
              </a:ext>
            </a:extLst>
          </p:cNvPr>
          <p:cNvCxnSpPr>
            <a:cxnSpLocks/>
          </p:cNvCxnSpPr>
          <p:nvPr/>
        </p:nvCxnSpPr>
        <p:spPr>
          <a:xfrm flipH="1" flipV="1">
            <a:off x="3510844" y="2824075"/>
            <a:ext cx="864306" cy="497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657F0C5-F53E-C3A2-5180-FD898BB35089}"/>
              </a:ext>
            </a:extLst>
          </p:cNvPr>
          <p:cNvCxnSpPr>
            <a:cxnSpLocks/>
          </p:cNvCxnSpPr>
          <p:nvPr/>
        </p:nvCxnSpPr>
        <p:spPr>
          <a:xfrm>
            <a:off x="6161616" y="4146929"/>
            <a:ext cx="1514828" cy="921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F8DE3AA-AB51-9755-EA3C-E6BFD34AC7C6}"/>
              </a:ext>
            </a:extLst>
          </p:cNvPr>
          <p:cNvCxnSpPr>
            <a:cxnSpLocks/>
          </p:cNvCxnSpPr>
          <p:nvPr/>
        </p:nvCxnSpPr>
        <p:spPr>
          <a:xfrm flipH="1">
            <a:off x="3798712" y="4191518"/>
            <a:ext cx="983544" cy="662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4F0ADE8-6C93-1D93-8F87-7977D400C1AC}"/>
              </a:ext>
            </a:extLst>
          </p:cNvPr>
          <p:cNvCxnSpPr>
            <a:cxnSpLocks/>
          </p:cNvCxnSpPr>
          <p:nvPr/>
        </p:nvCxnSpPr>
        <p:spPr>
          <a:xfrm>
            <a:off x="5476523" y="4191518"/>
            <a:ext cx="21166" cy="743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C29977B-024F-DF68-199D-99C4562CD271}"/>
              </a:ext>
            </a:extLst>
          </p:cNvPr>
          <p:cNvCxnSpPr>
            <a:cxnSpLocks/>
          </p:cNvCxnSpPr>
          <p:nvPr/>
        </p:nvCxnSpPr>
        <p:spPr>
          <a:xfrm flipV="1">
            <a:off x="6254044" y="2871789"/>
            <a:ext cx="1162756" cy="485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D19F15A-38B0-DB70-9D6F-5392EC96190F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492522" y="3734318"/>
            <a:ext cx="1096433" cy="228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820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1020</Words>
  <Application>Microsoft Office PowerPoint</Application>
  <PresentationFormat>Grand écran</PresentationFormat>
  <Paragraphs>185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Times New Roman</vt:lpstr>
      <vt:lpstr>Wingdings</vt:lpstr>
      <vt:lpstr>Thème Office</vt:lpstr>
      <vt:lpstr>De l’hyperlaxité aux Syndromes d’Ehlers Danlos</vt:lpstr>
      <vt:lpstr>L’hyperlaxité articulaire : comment l’évaluer ?</vt:lpstr>
      <vt:lpstr>Présentation PowerPoint</vt:lpstr>
      <vt:lpstr>L’hypermobilité ≠ SED</vt:lpstr>
      <vt:lpstr>Hypermobilité articulaire</vt:lpstr>
      <vt:lpstr>Présentation PowerPoint</vt:lpstr>
      <vt:lpstr>Présentation PowerPoint</vt:lpstr>
      <vt:lpstr>De l’hyperlaxité au SED</vt:lpstr>
      <vt:lpstr>Diagnostics différentiels</vt:lpstr>
      <vt:lpstr>Diagnostics différentiels</vt:lpstr>
      <vt:lpstr>Hypermobility Disorder (HSD-trouble du spectre de l’hypermobilité)</vt:lpstr>
      <vt:lpstr>Différentes formes</vt:lpstr>
      <vt:lpstr>Les syndromes d’Ehlers Danlos</vt:lpstr>
      <vt:lpstr>Les Syndromes d’Ehlers Danlos</vt:lpstr>
      <vt:lpstr>Présentation PowerPoint</vt:lpstr>
      <vt:lpstr>Le syndrome d’Ehlers-Danlos hypermobile</vt:lpstr>
      <vt:lpstr>Présentation PowerPoint</vt:lpstr>
      <vt:lpstr>Présentation PowerPoint</vt:lpstr>
      <vt:lpstr>Le syndrome d’Ehlers Danlos classique</vt:lpstr>
      <vt:lpstr>Présentation PowerPoint</vt:lpstr>
      <vt:lpstr>Conséquences de l’hypermobilité articulaire généralisée</vt:lpstr>
      <vt:lpstr>Prise en soins</vt:lpstr>
      <vt:lpstr>Présentation PowerPoint</vt:lpstr>
      <vt:lpstr>Présentation PowerPoint</vt:lpstr>
      <vt:lpstr>Présentation PowerPoint</vt:lpstr>
      <vt:lpstr>Take Home Message</vt:lpstr>
      <vt:lpstr>Et Lagaffe ?</vt:lpstr>
    </vt:vector>
  </TitlesOfParts>
  <Company>Les Capucins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l’hyperlaxité aux Syndromes d’Ehlers Danlos</dc:title>
  <dc:creator>Anaïs ROUSSEAU</dc:creator>
  <cp:lastModifiedBy>Anaïs ROUSSEAU</cp:lastModifiedBy>
  <cp:revision>8</cp:revision>
  <dcterms:created xsi:type="dcterms:W3CDTF">2024-04-04T19:30:18Z</dcterms:created>
  <dcterms:modified xsi:type="dcterms:W3CDTF">2024-06-13T20:47:11Z</dcterms:modified>
</cp:coreProperties>
</file>