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91" r:id="rId3"/>
    <p:sldId id="274" r:id="rId4"/>
    <p:sldId id="268" r:id="rId5"/>
    <p:sldId id="292" r:id="rId6"/>
    <p:sldId id="269" r:id="rId7"/>
    <p:sldId id="275" r:id="rId8"/>
    <p:sldId id="272" r:id="rId9"/>
    <p:sldId id="273" r:id="rId10"/>
    <p:sldId id="270" r:id="rId11"/>
    <p:sldId id="306" r:id="rId12"/>
    <p:sldId id="278" r:id="rId13"/>
    <p:sldId id="299" r:id="rId14"/>
    <p:sldId id="301" r:id="rId15"/>
    <p:sldId id="302" r:id="rId16"/>
    <p:sldId id="277" r:id="rId17"/>
    <p:sldId id="279" r:id="rId18"/>
    <p:sldId id="312" r:id="rId19"/>
    <p:sldId id="304" r:id="rId20"/>
    <p:sldId id="280" r:id="rId21"/>
    <p:sldId id="282" r:id="rId22"/>
    <p:sldId id="281" r:id="rId23"/>
    <p:sldId id="310" r:id="rId24"/>
    <p:sldId id="305" r:id="rId25"/>
    <p:sldId id="262" r:id="rId26"/>
    <p:sldId id="308" r:id="rId27"/>
    <p:sldId id="267" r:id="rId28"/>
    <p:sldId id="307" r:id="rId29"/>
    <p:sldId id="309"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9" d="100"/>
          <a:sy n="69" d="100"/>
        </p:scale>
        <p:origin x="56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D19AEA-4190-4DD3-92BE-6EC912DC1446}" type="doc">
      <dgm:prSet loTypeId="urn:microsoft.com/office/officeart/2005/8/layout/hProcess9" loCatId="process" qsTypeId="urn:microsoft.com/office/officeart/2005/8/quickstyle/simple1" qsCatId="simple" csTypeId="urn:microsoft.com/office/officeart/2005/8/colors/accent1_2" csCatId="accent1" phldr="1"/>
      <dgm:spPr/>
    </dgm:pt>
    <dgm:pt modelId="{CEC5A6DD-9DBE-4533-8A08-5F45DFD3CDA8}">
      <dgm:prSet phldrT="[Texte]"/>
      <dgm:spPr/>
      <dgm:t>
        <a:bodyPr/>
        <a:lstStyle/>
        <a:p>
          <a:r>
            <a:rPr lang="fr-FR" dirty="0" smtClean="0"/>
            <a:t>Lésion(s)</a:t>
          </a:r>
          <a:endParaRPr lang="fr-FR" dirty="0"/>
        </a:p>
      </dgm:t>
    </dgm:pt>
    <dgm:pt modelId="{5140B56A-6362-46AF-B4EC-640A87214A9F}" type="parTrans" cxnId="{971259C2-2A3E-415E-B830-94611FA6E807}">
      <dgm:prSet/>
      <dgm:spPr/>
      <dgm:t>
        <a:bodyPr/>
        <a:lstStyle/>
        <a:p>
          <a:endParaRPr lang="fr-FR"/>
        </a:p>
      </dgm:t>
    </dgm:pt>
    <dgm:pt modelId="{BB3D0ADF-7EFA-4CD1-8B5E-4429AEC93530}" type="sibTrans" cxnId="{971259C2-2A3E-415E-B830-94611FA6E807}">
      <dgm:prSet/>
      <dgm:spPr/>
      <dgm:t>
        <a:bodyPr/>
        <a:lstStyle/>
        <a:p>
          <a:endParaRPr lang="fr-FR"/>
        </a:p>
      </dgm:t>
    </dgm:pt>
    <dgm:pt modelId="{FEFD2A5D-426F-47F2-99E5-43844FADC45B}">
      <dgm:prSet phldrT="[Texte]"/>
      <dgm:spPr/>
      <dgm:t>
        <a:bodyPr/>
        <a:lstStyle/>
        <a:p>
          <a:r>
            <a:rPr lang="fr-FR" dirty="0" smtClean="0"/>
            <a:t>incapacités</a:t>
          </a:r>
          <a:endParaRPr lang="fr-FR" dirty="0"/>
        </a:p>
      </dgm:t>
    </dgm:pt>
    <dgm:pt modelId="{8E964497-996A-43B6-A3E6-DED465FBB6B6}" type="parTrans" cxnId="{FEA5C3E6-0BD9-40FF-925C-C49B9C84F0B7}">
      <dgm:prSet/>
      <dgm:spPr/>
      <dgm:t>
        <a:bodyPr/>
        <a:lstStyle/>
        <a:p>
          <a:endParaRPr lang="fr-FR"/>
        </a:p>
      </dgm:t>
    </dgm:pt>
    <dgm:pt modelId="{D95403B5-4EE2-4F5F-8736-1A81614F1EA8}" type="sibTrans" cxnId="{FEA5C3E6-0BD9-40FF-925C-C49B9C84F0B7}">
      <dgm:prSet/>
      <dgm:spPr/>
      <dgm:t>
        <a:bodyPr/>
        <a:lstStyle/>
        <a:p>
          <a:endParaRPr lang="fr-FR"/>
        </a:p>
      </dgm:t>
    </dgm:pt>
    <dgm:pt modelId="{8B98072D-AE15-408F-8EB9-2C2264A2ACE1}">
      <dgm:prSet phldrT="[Texte]"/>
      <dgm:spPr/>
      <dgm:t>
        <a:bodyPr/>
        <a:lstStyle/>
        <a:p>
          <a:r>
            <a:rPr lang="fr-FR" dirty="0" smtClean="0"/>
            <a:t>Handicap ou désavantage social</a:t>
          </a:r>
          <a:endParaRPr lang="fr-FR" dirty="0"/>
        </a:p>
      </dgm:t>
    </dgm:pt>
    <dgm:pt modelId="{2BDB3F07-51D8-40F2-ABA1-56AB45EF5CBC}" type="parTrans" cxnId="{1B1430EE-8306-482A-A0F7-94FA9C4AAF26}">
      <dgm:prSet/>
      <dgm:spPr/>
      <dgm:t>
        <a:bodyPr/>
        <a:lstStyle/>
        <a:p>
          <a:endParaRPr lang="fr-FR"/>
        </a:p>
      </dgm:t>
    </dgm:pt>
    <dgm:pt modelId="{5BA80272-FC53-4E21-95D1-486D179B865D}" type="sibTrans" cxnId="{1B1430EE-8306-482A-A0F7-94FA9C4AAF26}">
      <dgm:prSet/>
      <dgm:spPr/>
      <dgm:t>
        <a:bodyPr/>
        <a:lstStyle/>
        <a:p>
          <a:endParaRPr lang="fr-FR"/>
        </a:p>
      </dgm:t>
    </dgm:pt>
    <dgm:pt modelId="{D3520569-3B47-42B6-AD68-24DF9448213D}">
      <dgm:prSet/>
      <dgm:spPr/>
      <dgm:t>
        <a:bodyPr/>
        <a:lstStyle/>
        <a:p>
          <a:r>
            <a:rPr lang="fr-FR" dirty="0" smtClean="0"/>
            <a:t>Déficience(s)</a:t>
          </a:r>
          <a:endParaRPr lang="fr-FR" dirty="0"/>
        </a:p>
      </dgm:t>
    </dgm:pt>
    <dgm:pt modelId="{DCEBEA84-092B-4F06-AD8E-8F6E80129001}" type="parTrans" cxnId="{EF857AF2-1298-4113-8CFD-99D1F520828B}">
      <dgm:prSet/>
      <dgm:spPr/>
      <dgm:t>
        <a:bodyPr/>
        <a:lstStyle/>
        <a:p>
          <a:endParaRPr lang="fr-FR"/>
        </a:p>
      </dgm:t>
    </dgm:pt>
    <dgm:pt modelId="{B036A742-D246-4CC2-85FD-4A88437EC503}" type="sibTrans" cxnId="{EF857AF2-1298-4113-8CFD-99D1F520828B}">
      <dgm:prSet/>
      <dgm:spPr/>
      <dgm:t>
        <a:bodyPr/>
        <a:lstStyle/>
        <a:p>
          <a:endParaRPr lang="fr-FR"/>
        </a:p>
      </dgm:t>
    </dgm:pt>
    <dgm:pt modelId="{F3EEB4AA-FA54-4014-AEC2-9FA6E6C609C8}" type="pres">
      <dgm:prSet presAssocID="{A8D19AEA-4190-4DD3-92BE-6EC912DC1446}" presName="CompostProcess" presStyleCnt="0">
        <dgm:presLayoutVars>
          <dgm:dir/>
          <dgm:resizeHandles val="exact"/>
        </dgm:presLayoutVars>
      </dgm:prSet>
      <dgm:spPr/>
    </dgm:pt>
    <dgm:pt modelId="{2A7A6881-43E8-4036-8E82-F0BD9A154EB7}" type="pres">
      <dgm:prSet presAssocID="{A8D19AEA-4190-4DD3-92BE-6EC912DC1446}" presName="arrow" presStyleLbl="bgShp" presStyleIdx="0" presStyleCnt="1"/>
      <dgm:spPr/>
    </dgm:pt>
    <dgm:pt modelId="{F7327047-48BE-46FD-BE5C-E56398682746}" type="pres">
      <dgm:prSet presAssocID="{A8D19AEA-4190-4DD3-92BE-6EC912DC1446}" presName="linearProcess" presStyleCnt="0"/>
      <dgm:spPr/>
    </dgm:pt>
    <dgm:pt modelId="{6CA5BF5B-ED08-447D-ADB3-9D91C5788F04}" type="pres">
      <dgm:prSet presAssocID="{CEC5A6DD-9DBE-4533-8A08-5F45DFD3CDA8}" presName="textNode" presStyleLbl="node1" presStyleIdx="0" presStyleCnt="4">
        <dgm:presLayoutVars>
          <dgm:bulletEnabled val="1"/>
        </dgm:presLayoutVars>
      </dgm:prSet>
      <dgm:spPr/>
      <dgm:t>
        <a:bodyPr/>
        <a:lstStyle/>
        <a:p>
          <a:endParaRPr lang="fr-FR"/>
        </a:p>
      </dgm:t>
    </dgm:pt>
    <dgm:pt modelId="{AF814727-4C56-49C3-A44C-7B73CF4FAEB2}" type="pres">
      <dgm:prSet presAssocID="{BB3D0ADF-7EFA-4CD1-8B5E-4429AEC93530}" presName="sibTrans" presStyleCnt="0"/>
      <dgm:spPr/>
    </dgm:pt>
    <dgm:pt modelId="{43D0373C-6F68-4A74-A2F8-87A39779B58D}" type="pres">
      <dgm:prSet presAssocID="{D3520569-3B47-42B6-AD68-24DF9448213D}" presName="textNode" presStyleLbl="node1" presStyleIdx="1" presStyleCnt="4">
        <dgm:presLayoutVars>
          <dgm:bulletEnabled val="1"/>
        </dgm:presLayoutVars>
      </dgm:prSet>
      <dgm:spPr/>
      <dgm:t>
        <a:bodyPr/>
        <a:lstStyle/>
        <a:p>
          <a:endParaRPr lang="fr-FR"/>
        </a:p>
      </dgm:t>
    </dgm:pt>
    <dgm:pt modelId="{739F00E7-C8D1-4556-92B4-B92225641D4B}" type="pres">
      <dgm:prSet presAssocID="{B036A742-D246-4CC2-85FD-4A88437EC503}" presName="sibTrans" presStyleCnt="0"/>
      <dgm:spPr/>
    </dgm:pt>
    <dgm:pt modelId="{D4520590-0585-4810-A3CB-6C8CA3C91E0C}" type="pres">
      <dgm:prSet presAssocID="{FEFD2A5D-426F-47F2-99E5-43844FADC45B}" presName="textNode" presStyleLbl="node1" presStyleIdx="2" presStyleCnt="4">
        <dgm:presLayoutVars>
          <dgm:bulletEnabled val="1"/>
        </dgm:presLayoutVars>
      </dgm:prSet>
      <dgm:spPr/>
      <dgm:t>
        <a:bodyPr/>
        <a:lstStyle/>
        <a:p>
          <a:endParaRPr lang="fr-FR"/>
        </a:p>
      </dgm:t>
    </dgm:pt>
    <dgm:pt modelId="{257639FA-9224-402C-90CE-4B6F99C8D3E8}" type="pres">
      <dgm:prSet presAssocID="{D95403B5-4EE2-4F5F-8736-1A81614F1EA8}" presName="sibTrans" presStyleCnt="0"/>
      <dgm:spPr/>
    </dgm:pt>
    <dgm:pt modelId="{3DDC0E06-3D49-4F24-93A6-16477294F433}" type="pres">
      <dgm:prSet presAssocID="{8B98072D-AE15-408F-8EB9-2C2264A2ACE1}" presName="textNode" presStyleLbl="node1" presStyleIdx="3" presStyleCnt="4">
        <dgm:presLayoutVars>
          <dgm:bulletEnabled val="1"/>
        </dgm:presLayoutVars>
      </dgm:prSet>
      <dgm:spPr/>
      <dgm:t>
        <a:bodyPr/>
        <a:lstStyle/>
        <a:p>
          <a:endParaRPr lang="fr-FR"/>
        </a:p>
      </dgm:t>
    </dgm:pt>
  </dgm:ptLst>
  <dgm:cxnLst>
    <dgm:cxn modelId="{971259C2-2A3E-415E-B830-94611FA6E807}" srcId="{A8D19AEA-4190-4DD3-92BE-6EC912DC1446}" destId="{CEC5A6DD-9DBE-4533-8A08-5F45DFD3CDA8}" srcOrd="0" destOrd="0" parTransId="{5140B56A-6362-46AF-B4EC-640A87214A9F}" sibTransId="{BB3D0ADF-7EFA-4CD1-8B5E-4429AEC93530}"/>
    <dgm:cxn modelId="{67504CB7-D1FD-4130-9497-F63DA6E54ABC}" type="presOf" srcId="{CEC5A6DD-9DBE-4533-8A08-5F45DFD3CDA8}" destId="{6CA5BF5B-ED08-447D-ADB3-9D91C5788F04}" srcOrd="0" destOrd="0" presId="urn:microsoft.com/office/officeart/2005/8/layout/hProcess9"/>
    <dgm:cxn modelId="{6C690C47-F34A-49D1-B15B-C572084622D2}" type="presOf" srcId="{FEFD2A5D-426F-47F2-99E5-43844FADC45B}" destId="{D4520590-0585-4810-A3CB-6C8CA3C91E0C}" srcOrd="0" destOrd="0" presId="urn:microsoft.com/office/officeart/2005/8/layout/hProcess9"/>
    <dgm:cxn modelId="{07D006C0-3AB0-4199-9793-3B946F6FB734}" type="presOf" srcId="{A8D19AEA-4190-4DD3-92BE-6EC912DC1446}" destId="{F3EEB4AA-FA54-4014-AEC2-9FA6E6C609C8}" srcOrd="0" destOrd="0" presId="urn:microsoft.com/office/officeart/2005/8/layout/hProcess9"/>
    <dgm:cxn modelId="{7890B1D5-BEAF-425E-A718-C95409E269ED}" type="presOf" srcId="{D3520569-3B47-42B6-AD68-24DF9448213D}" destId="{43D0373C-6F68-4A74-A2F8-87A39779B58D}" srcOrd="0" destOrd="0" presId="urn:microsoft.com/office/officeart/2005/8/layout/hProcess9"/>
    <dgm:cxn modelId="{FEA5C3E6-0BD9-40FF-925C-C49B9C84F0B7}" srcId="{A8D19AEA-4190-4DD3-92BE-6EC912DC1446}" destId="{FEFD2A5D-426F-47F2-99E5-43844FADC45B}" srcOrd="2" destOrd="0" parTransId="{8E964497-996A-43B6-A3E6-DED465FBB6B6}" sibTransId="{D95403B5-4EE2-4F5F-8736-1A81614F1EA8}"/>
    <dgm:cxn modelId="{1B1430EE-8306-482A-A0F7-94FA9C4AAF26}" srcId="{A8D19AEA-4190-4DD3-92BE-6EC912DC1446}" destId="{8B98072D-AE15-408F-8EB9-2C2264A2ACE1}" srcOrd="3" destOrd="0" parTransId="{2BDB3F07-51D8-40F2-ABA1-56AB45EF5CBC}" sibTransId="{5BA80272-FC53-4E21-95D1-486D179B865D}"/>
    <dgm:cxn modelId="{EF857AF2-1298-4113-8CFD-99D1F520828B}" srcId="{A8D19AEA-4190-4DD3-92BE-6EC912DC1446}" destId="{D3520569-3B47-42B6-AD68-24DF9448213D}" srcOrd="1" destOrd="0" parTransId="{DCEBEA84-092B-4F06-AD8E-8F6E80129001}" sibTransId="{B036A742-D246-4CC2-85FD-4A88437EC503}"/>
    <dgm:cxn modelId="{C039A9D9-D2C3-482F-8668-90E72C0C208F}" type="presOf" srcId="{8B98072D-AE15-408F-8EB9-2C2264A2ACE1}" destId="{3DDC0E06-3D49-4F24-93A6-16477294F433}" srcOrd="0" destOrd="0" presId="urn:microsoft.com/office/officeart/2005/8/layout/hProcess9"/>
    <dgm:cxn modelId="{409BCDFF-90E5-4ADA-8243-8581351ABCD3}" type="presParOf" srcId="{F3EEB4AA-FA54-4014-AEC2-9FA6E6C609C8}" destId="{2A7A6881-43E8-4036-8E82-F0BD9A154EB7}" srcOrd="0" destOrd="0" presId="urn:microsoft.com/office/officeart/2005/8/layout/hProcess9"/>
    <dgm:cxn modelId="{901671EA-2B38-4F63-883A-6B858BA5CB71}" type="presParOf" srcId="{F3EEB4AA-FA54-4014-AEC2-9FA6E6C609C8}" destId="{F7327047-48BE-46FD-BE5C-E56398682746}" srcOrd="1" destOrd="0" presId="urn:microsoft.com/office/officeart/2005/8/layout/hProcess9"/>
    <dgm:cxn modelId="{E528A88E-DD12-4C44-AFED-84C711BA9B02}" type="presParOf" srcId="{F7327047-48BE-46FD-BE5C-E56398682746}" destId="{6CA5BF5B-ED08-447D-ADB3-9D91C5788F04}" srcOrd="0" destOrd="0" presId="urn:microsoft.com/office/officeart/2005/8/layout/hProcess9"/>
    <dgm:cxn modelId="{158784A8-D9A8-461C-B841-D8982CAE7348}" type="presParOf" srcId="{F7327047-48BE-46FD-BE5C-E56398682746}" destId="{AF814727-4C56-49C3-A44C-7B73CF4FAEB2}" srcOrd="1" destOrd="0" presId="urn:microsoft.com/office/officeart/2005/8/layout/hProcess9"/>
    <dgm:cxn modelId="{C4BAFFDD-AD03-4BAB-93AA-312F1376EE90}" type="presParOf" srcId="{F7327047-48BE-46FD-BE5C-E56398682746}" destId="{43D0373C-6F68-4A74-A2F8-87A39779B58D}" srcOrd="2" destOrd="0" presId="urn:microsoft.com/office/officeart/2005/8/layout/hProcess9"/>
    <dgm:cxn modelId="{E0FD77F0-2F3A-44D5-A5FF-21A0729C4BF5}" type="presParOf" srcId="{F7327047-48BE-46FD-BE5C-E56398682746}" destId="{739F00E7-C8D1-4556-92B4-B92225641D4B}" srcOrd="3" destOrd="0" presId="urn:microsoft.com/office/officeart/2005/8/layout/hProcess9"/>
    <dgm:cxn modelId="{734176F0-74F9-48C0-8D60-8816668CE4CA}" type="presParOf" srcId="{F7327047-48BE-46FD-BE5C-E56398682746}" destId="{D4520590-0585-4810-A3CB-6C8CA3C91E0C}" srcOrd="4" destOrd="0" presId="urn:microsoft.com/office/officeart/2005/8/layout/hProcess9"/>
    <dgm:cxn modelId="{4CD63E6E-D5DC-4FDC-99D5-73CCF2FE9CDE}" type="presParOf" srcId="{F7327047-48BE-46FD-BE5C-E56398682746}" destId="{257639FA-9224-402C-90CE-4B6F99C8D3E8}" srcOrd="5" destOrd="0" presId="urn:microsoft.com/office/officeart/2005/8/layout/hProcess9"/>
    <dgm:cxn modelId="{D7BC5D94-1E85-47A6-BD2B-45F4A4B6EB9F}" type="presParOf" srcId="{F7327047-48BE-46FD-BE5C-E56398682746}" destId="{3DDC0E06-3D49-4F24-93A6-16477294F433}"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8D19AEA-4190-4DD3-92BE-6EC912DC1446}" type="doc">
      <dgm:prSet loTypeId="urn:microsoft.com/office/officeart/2005/8/layout/hProcess9" loCatId="process" qsTypeId="urn:microsoft.com/office/officeart/2005/8/quickstyle/simple1" qsCatId="simple" csTypeId="urn:microsoft.com/office/officeart/2005/8/colors/accent1_2" csCatId="accent1" phldr="1"/>
      <dgm:spPr/>
    </dgm:pt>
    <dgm:pt modelId="{CEC5A6DD-9DBE-4533-8A08-5F45DFD3CDA8}">
      <dgm:prSet phldrT="[Texte]"/>
      <dgm:spPr/>
      <dgm:t>
        <a:bodyPr/>
        <a:lstStyle/>
        <a:p>
          <a:r>
            <a:rPr lang="fr-FR" dirty="0" smtClean="0"/>
            <a:t>Lésion(s)</a:t>
          </a:r>
          <a:endParaRPr lang="fr-FR" dirty="0"/>
        </a:p>
      </dgm:t>
    </dgm:pt>
    <dgm:pt modelId="{5140B56A-6362-46AF-B4EC-640A87214A9F}" type="parTrans" cxnId="{971259C2-2A3E-415E-B830-94611FA6E807}">
      <dgm:prSet/>
      <dgm:spPr/>
      <dgm:t>
        <a:bodyPr/>
        <a:lstStyle/>
        <a:p>
          <a:endParaRPr lang="fr-FR"/>
        </a:p>
      </dgm:t>
    </dgm:pt>
    <dgm:pt modelId="{BB3D0ADF-7EFA-4CD1-8B5E-4429AEC93530}" type="sibTrans" cxnId="{971259C2-2A3E-415E-B830-94611FA6E807}">
      <dgm:prSet/>
      <dgm:spPr/>
      <dgm:t>
        <a:bodyPr/>
        <a:lstStyle/>
        <a:p>
          <a:endParaRPr lang="fr-FR"/>
        </a:p>
      </dgm:t>
    </dgm:pt>
    <dgm:pt modelId="{FEFD2A5D-426F-47F2-99E5-43844FADC45B}">
      <dgm:prSet phldrT="[Texte]"/>
      <dgm:spPr/>
      <dgm:t>
        <a:bodyPr/>
        <a:lstStyle/>
        <a:p>
          <a:r>
            <a:rPr lang="fr-FR" dirty="0" smtClean="0"/>
            <a:t>incapacités</a:t>
          </a:r>
          <a:endParaRPr lang="fr-FR" dirty="0"/>
        </a:p>
      </dgm:t>
    </dgm:pt>
    <dgm:pt modelId="{8E964497-996A-43B6-A3E6-DED465FBB6B6}" type="parTrans" cxnId="{FEA5C3E6-0BD9-40FF-925C-C49B9C84F0B7}">
      <dgm:prSet/>
      <dgm:spPr/>
      <dgm:t>
        <a:bodyPr/>
        <a:lstStyle/>
        <a:p>
          <a:endParaRPr lang="fr-FR"/>
        </a:p>
      </dgm:t>
    </dgm:pt>
    <dgm:pt modelId="{D95403B5-4EE2-4F5F-8736-1A81614F1EA8}" type="sibTrans" cxnId="{FEA5C3E6-0BD9-40FF-925C-C49B9C84F0B7}">
      <dgm:prSet/>
      <dgm:spPr/>
      <dgm:t>
        <a:bodyPr/>
        <a:lstStyle/>
        <a:p>
          <a:endParaRPr lang="fr-FR"/>
        </a:p>
      </dgm:t>
    </dgm:pt>
    <dgm:pt modelId="{8B98072D-AE15-408F-8EB9-2C2264A2ACE1}">
      <dgm:prSet phldrT="[Texte]"/>
      <dgm:spPr>
        <a:solidFill>
          <a:srgbClr val="7030A0"/>
        </a:solidFill>
      </dgm:spPr>
      <dgm:t>
        <a:bodyPr/>
        <a:lstStyle/>
        <a:p>
          <a:r>
            <a:rPr lang="fr-FR" dirty="0" smtClean="0"/>
            <a:t>Handicap: limitation de l’activité  et restriction de la participation</a:t>
          </a:r>
          <a:endParaRPr lang="fr-FR" dirty="0"/>
        </a:p>
      </dgm:t>
    </dgm:pt>
    <dgm:pt modelId="{2BDB3F07-51D8-40F2-ABA1-56AB45EF5CBC}" type="parTrans" cxnId="{1B1430EE-8306-482A-A0F7-94FA9C4AAF26}">
      <dgm:prSet/>
      <dgm:spPr/>
      <dgm:t>
        <a:bodyPr/>
        <a:lstStyle/>
        <a:p>
          <a:endParaRPr lang="fr-FR"/>
        </a:p>
      </dgm:t>
    </dgm:pt>
    <dgm:pt modelId="{5BA80272-FC53-4E21-95D1-486D179B865D}" type="sibTrans" cxnId="{1B1430EE-8306-482A-A0F7-94FA9C4AAF26}">
      <dgm:prSet/>
      <dgm:spPr/>
      <dgm:t>
        <a:bodyPr/>
        <a:lstStyle/>
        <a:p>
          <a:endParaRPr lang="fr-FR"/>
        </a:p>
      </dgm:t>
    </dgm:pt>
    <dgm:pt modelId="{D3520569-3B47-42B6-AD68-24DF9448213D}">
      <dgm:prSet/>
      <dgm:spPr/>
      <dgm:t>
        <a:bodyPr/>
        <a:lstStyle/>
        <a:p>
          <a:r>
            <a:rPr lang="fr-FR" dirty="0" smtClean="0"/>
            <a:t>Déficience(s)</a:t>
          </a:r>
          <a:endParaRPr lang="fr-FR" dirty="0"/>
        </a:p>
      </dgm:t>
    </dgm:pt>
    <dgm:pt modelId="{DCEBEA84-092B-4F06-AD8E-8F6E80129001}" type="parTrans" cxnId="{EF857AF2-1298-4113-8CFD-99D1F520828B}">
      <dgm:prSet/>
      <dgm:spPr/>
      <dgm:t>
        <a:bodyPr/>
        <a:lstStyle/>
        <a:p>
          <a:endParaRPr lang="fr-FR"/>
        </a:p>
      </dgm:t>
    </dgm:pt>
    <dgm:pt modelId="{B036A742-D246-4CC2-85FD-4A88437EC503}" type="sibTrans" cxnId="{EF857AF2-1298-4113-8CFD-99D1F520828B}">
      <dgm:prSet/>
      <dgm:spPr/>
      <dgm:t>
        <a:bodyPr/>
        <a:lstStyle/>
        <a:p>
          <a:endParaRPr lang="fr-FR"/>
        </a:p>
      </dgm:t>
    </dgm:pt>
    <dgm:pt modelId="{F3EEB4AA-FA54-4014-AEC2-9FA6E6C609C8}" type="pres">
      <dgm:prSet presAssocID="{A8D19AEA-4190-4DD3-92BE-6EC912DC1446}" presName="CompostProcess" presStyleCnt="0">
        <dgm:presLayoutVars>
          <dgm:dir/>
          <dgm:resizeHandles val="exact"/>
        </dgm:presLayoutVars>
      </dgm:prSet>
      <dgm:spPr/>
    </dgm:pt>
    <dgm:pt modelId="{2A7A6881-43E8-4036-8E82-F0BD9A154EB7}" type="pres">
      <dgm:prSet presAssocID="{A8D19AEA-4190-4DD3-92BE-6EC912DC1446}" presName="arrow" presStyleLbl="bgShp" presStyleIdx="0" presStyleCnt="1" custLinFactNeighborX="0" custLinFactNeighborY="849"/>
      <dgm:spPr/>
    </dgm:pt>
    <dgm:pt modelId="{F7327047-48BE-46FD-BE5C-E56398682746}" type="pres">
      <dgm:prSet presAssocID="{A8D19AEA-4190-4DD3-92BE-6EC912DC1446}" presName="linearProcess" presStyleCnt="0"/>
      <dgm:spPr/>
    </dgm:pt>
    <dgm:pt modelId="{6CA5BF5B-ED08-447D-ADB3-9D91C5788F04}" type="pres">
      <dgm:prSet presAssocID="{CEC5A6DD-9DBE-4533-8A08-5F45DFD3CDA8}" presName="textNode" presStyleLbl="node1" presStyleIdx="0" presStyleCnt="4">
        <dgm:presLayoutVars>
          <dgm:bulletEnabled val="1"/>
        </dgm:presLayoutVars>
      </dgm:prSet>
      <dgm:spPr/>
      <dgm:t>
        <a:bodyPr/>
        <a:lstStyle/>
        <a:p>
          <a:endParaRPr lang="fr-FR"/>
        </a:p>
      </dgm:t>
    </dgm:pt>
    <dgm:pt modelId="{AF814727-4C56-49C3-A44C-7B73CF4FAEB2}" type="pres">
      <dgm:prSet presAssocID="{BB3D0ADF-7EFA-4CD1-8B5E-4429AEC93530}" presName="sibTrans" presStyleCnt="0"/>
      <dgm:spPr/>
    </dgm:pt>
    <dgm:pt modelId="{43D0373C-6F68-4A74-A2F8-87A39779B58D}" type="pres">
      <dgm:prSet presAssocID="{D3520569-3B47-42B6-AD68-24DF9448213D}" presName="textNode" presStyleLbl="node1" presStyleIdx="1" presStyleCnt="4">
        <dgm:presLayoutVars>
          <dgm:bulletEnabled val="1"/>
        </dgm:presLayoutVars>
      </dgm:prSet>
      <dgm:spPr/>
      <dgm:t>
        <a:bodyPr/>
        <a:lstStyle/>
        <a:p>
          <a:endParaRPr lang="fr-FR"/>
        </a:p>
      </dgm:t>
    </dgm:pt>
    <dgm:pt modelId="{739F00E7-C8D1-4556-92B4-B92225641D4B}" type="pres">
      <dgm:prSet presAssocID="{B036A742-D246-4CC2-85FD-4A88437EC503}" presName="sibTrans" presStyleCnt="0"/>
      <dgm:spPr/>
    </dgm:pt>
    <dgm:pt modelId="{D4520590-0585-4810-A3CB-6C8CA3C91E0C}" type="pres">
      <dgm:prSet presAssocID="{FEFD2A5D-426F-47F2-99E5-43844FADC45B}" presName="textNode" presStyleLbl="node1" presStyleIdx="2" presStyleCnt="4">
        <dgm:presLayoutVars>
          <dgm:bulletEnabled val="1"/>
        </dgm:presLayoutVars>
      </dgm:prSet>
      <dgm:spPr/>
      <dgm:t>
        <a:bodyPr/>
        <a:lstStyle/>
        <a:p>
          <a:endParaRPr lang="fr-FR"/>
        </a:p>
      </dgm:t>
    </dgm:pt>
    <dgm:pt modelId="{257639FA-9224-402C-90CE-4B6F99C8D3E8}" type="pres">
      <dgm:prSet presAssocID="{D95403B5-4EE2-4F5F-8736-1A81614F1EA8}" presName="sibTrans" presStyleCnt="0"/>
      <dgm:spPr/>
    </dgm:pt>
    <dgm:pt modelId="{3DDC0E06-3D49-4F24-93A6-16477294F433}" type="pres">
      <dgm:prSet presAssocID="{8B98072D-AE15-408F-8EB9-2C2264A2ACE1}" presName="textNode" presStyleLbl="node1" presStyleIdx="3" presStyleCnt="4" custScaleY="250000" custLinFactNeighborX="-4506" custLinFactNeighborY="-73303">
        <dgm:presLayoutVars>
          <dgm:bulletEnabled val="1"/>
        </dgm:presLayoutVars>
      </dgm:prSet>
      <dgm:spPr/>
      <dgm:t>
        <a:bodyPr/>
        <a:lstStyle/>
        <a:p>
          <a:endParaRPr lang="fr-FR"/>
        </a:p>
      </dgm:t>
    </dgm:pt>
  </dgm:ptLst>
  <dgm:cxnLst>
    <dgm:cxn modelId="{971259C2-2A3E-415E-B830-94611FA6E807}" srcId="{A8D19AEA-4190-4DD3-92BE-6EC912DC1446}" destId="{CEC5A6DD-9DBE-4533-8A08-5F45DFD3CDA8}" srcOrd="0" destOrd="0" parTransId="{5140B56A-6362-46AF-B4EC-640A87214A9F}" sibTransId="{BB3D0ADF-7EFA-4CD1-8B5E-4429AEC93530}"/>
    <dgm:cxn modelId="{67504CB7-D1FD-4130-9497-F63DA6E54ABC}" type="presOf" srcId="{CEC5A6DD-9DBE-4533-8A08-5F45DFD3CDA8}" destId="{6CA5BF5B-ED08-447D-ADB3-9D91C5788F04}" srcOrd="0" destOrd="0" presId="urn:microsoft.com/office/officeart/2005/8/layout/hProcess9"/>
    <dgm:cxn modelId="{6C690C47-F34A-49D1-B15B-C572084622D2}" type="presOf" srcId="{FEFD2A5D-426F-47F2-99E5-43844FADC45B}" destId="{D4520590-0585-4810-A3CB-6C8CA3C91E0C}" srcOrd="0" destOrd="0" presId="urn:microsoft.com/office/officeart/2005/8/layout/hProcess9"/>
    <dgm:cxn modelId="{07D006C0-3AB0-4199-9793-3B946F6FB734}" type="presOf" srcId="{A8D19AEA-4190-4DD3-92BE-6EC912DC1446}" destId="{F3EEB4AA-FA54-4014-AEC2-9FA6E6C609C8}" srcOrd="0" destOrd="0" presId="urn:microsoft.com/office/officeart/2005/8/layout/hProcess9"/>
    <dgm:cxn modelId="{7890B1D5-BEAF-425E-A718-C95409E269ED}" type="presOf" srcId="{D3520569-3B47-42B6-AD68-24DF9448213D}" destId="{43D0373C-6F68-4A74-A2F8-87A39779B58D}" srcOrd="0" destOrd="0" presId="urn:microsoft.com/office/officeart/2005/8/layout/hProcess9"/>
    <dgm:cxn modelId="{FEA5C3E6-0BD9-40FF-925C-C49B9C84F0B7}" srcId="{A8D19AEA-4190-4DD3-92BE-6EC912DC1446}" destId="{FEFD2A5D-426F-47F2-99E5-43844FADC45B}" srcOrd="2" destOrd="0" parTransId="{8E964497-996A-43B6-A3E6-DED465FBB6B6}" sibTransId="{D95403B5-4EE2-4F5F-8736-1A81614F1EA8}"/>
    <dgm:cxn modelId="{1B1430EE-8306-482A-A0F7-94FA9C4AAF26}" srcId="{A8D19AEA-4190-4DD3-92BE-6EC912DC1446}" destId="{8B98072D-AE15-408F-8EB9-2C2264A2ACE1}" srcOrd="3" destOrd="0" parTransId="{2BDB3F07-51D8-40F2-ABA1-56AB45EF5CBC}" sibTransId="{5BA80272-FC53-4E21-95D1-486D179B865D}"/>
    <dgm:cxn modelId="{EF857AF2-1298-4113-8CFD-99D1F520828B}" srcId="{A8D19AEA-4190-4DD3-92BE-6EC912DC1446}" destId="{D3520569-3B47-42B6-AD68-24DF9448213D}" srcOrd="1" destOrd="0" parTransId="{DCEBEA84-092B-4F06-AD8E-8F6E80129001}" sibTransId="{B036A742-D246-4CC2-85FD-4A88437EC503}"/>
    <dgm:cxn modelId="{C039A9D9-D2C3-482F-8668-90E72C0C208F}" type="presOf" srcId="{8B98072D-AE15-408F-8EB9-2C2264A2ACE1}" destId="{3DDC0E06-3D49-4F24-93A6-16477294F433}" srcOrd="0" destOrd="0" presId="urn:microsoft.com/office/officeart/2005/8/layout/hProcess9"/>
    <dgm:cxn modelId="{409BCDFF-90E5-4ADA-8243-8581351ABCD3}" type="presParOf" srcId="{F3EEB4AA-FA54-4014-AEC2-9FA6E6C609C8}" destId="{2A7A6881-43E8-4036-8E82-F0BD9A154EB7}" srcOrd="0" destOrd="0" presId="urn:microsoft.com/office/officeart/2005/8/layout/hProcess9"/>
    <dgm:cxn modelId="{901671EA-2B38-4F63-883A-6B858BA5CB71}" type="presParOf" srcId="{F3EEB4AA-FA54-4014-AEC2-9FA6E6C609C8}" destId="{F7327047-48BE-46FD-BE5C-E56398682746}" srcOrd="1" destOrd="0" presId="urn:microsoft.com/office/officeart/2005/8/layout/hProcess9"/>
    <dgm:cxn modelId="{E528A88E-DD12-4C44-AFED-84C711BA9B02}" type="presParOf" srcId="{F7327047-48BE-46FD-BE5C-E56398682746}" destId="{6CA5BF5B-ED08-447D-ADB3-9D91C5788F04}" srcOrd="0" destOrd="0" presId="urn:microsoft.com/office/officeart/2005/8/layout/hProcess9"/>
    <dgm:cxn modelId="{158784A8-D9A8-461C-B841-D8982CAE7348}" type="presParOf" srcId="{F7327047-48BE-46FD-BE5C-E56398682746}" destId="{AF814727-4C56-49C3-A44C-7B73CF4FAEB2}" srcOrd="1" destOrd="0" presId="urn:microsoft.com/office/officeart/2005/8/layout/hProcess9"/>
    <dgm:cxn modelId="{C4BAFFDD-AD03-4BAB-93AA-312F1376EE90}" type="presParOf" srcId="{F7327047-48BE-46FD-BE5C-E56398682746}" destId="{43D0373C-6F68-4A74-A2F8-87A39779B58D}" srcOrd="2" destOrd="0" presId="urn:microsoft.com/office/officeart/2005/8/layout/hProcess9"/>
    <dgm:cxn modelId="{E0FD77F0-2F3A-44D5-A5FF-21A0729C4BF5}" type="presParOf" srcId="{F7327047-48BE-46FD-BE5C-E56398682746}" destId="{739F00E7-C8D1-4556-92B4-B92225641D4B}" srcOrd="3" destOrd="0" presId="urn:microsoft.com/office/officeart/2005/8/layout/hProcess9"/>
    <dgm:cxn modelId="{734176F0-74F9-48C0-8D60-8816668CE4CA}" type="presParOf" srcId="{F7327047-48BE-46FD-BE5C-E56398682746}" destId="{D4520590-0585-4810-A3CB-6C8CA3C91E0C}" srcOrd="4" destOrd="0" presId="urn:microsoft.com/office/officeart/2005/8/layout/hProcess9"/>
    <dgm:cxn modelId="{4CD63E6E-D5DC-4FDC-99D5-73CCF2FE9CDE}" type="presParOf" srcId="{F7327047-48BE-46FD-BE5C-E56398682746}" destId="{257639FA-9224-402C-90CE-4B6F99C8D3E8}" srcOrd="5" destOrd="0" presId="urn:microsoft.com/office/officeart/2005/8/layout/hProcess9"/>
    <dgm:cxn modelId="{D7BC5D94-1E85-47A6-BD2B-45F4A4B6EB9F}" type="presParOf" srcId="{F7327047-48BE-46FD-BE5C-E56398682746}" destId="{3DDC0E06-3D49-4F24-93A6-16477294F433}"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7A6881-43E8-4036-8E82-F0BD9A154EB7}">
      <dsp:nvSpPr>
        <dsp:cNvPr id="0" name=""/>
        <dsp:cNvSpPr/>
      </dsp:nvSpPr>
      <dsp:spPr>
        <a:xfrm>
          <a:off x="788669" y="0"/>
          <a:ext cx="8938260" cy="435133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CA5BF5B-ED08-447D-ADB3-9D91C5788F04}">
      <dsp:nvSpPr>
        <dsp:cNvPr id="0" name=""/>
        <dsp:cNvSpPr/>
      </dsp:nvSpPr>
      <dsp:spPr>
        <a:xfrm>
          <a:off x="5262" y="1305401"/>
          <a:ext cx="2531343"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fr-FR" sz="3100" kern="1200" dirty="0" smtClean="0"/>
            <a:t>Lésion(s)</a:t>
          </a:r>
          <a:endParaRPr lang="fr-FR" sz="3100" kern="1200" dirty="0"/>
        </a:p>
      </dsp:txBody>
      <dsp:txXfrm>
        <a:off x="90228" y="1390367"/>
        <a:ext cx="2361411" cy="1570603"/>
      </dsp:txXfrm>
    </dsp:sp>
    <dsp:sp modelId="{43D0373C-6F68-4A74-A2F8-87A39779B58D}">
      <dsp:nvSpPr>
        <dsp:cNvPr id="0" name=""/>
        <dsp:cNvSpPr/>
      </dsp:nvSpPr>
      <dsp:spPr>
        <a:xfrm>
          <a:off x="2663173" y="1305401"/>
          <a:ext cx="2531343"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fr-FR" sz="3100" kern="1200" dirty="0" smtClean="0"/>
            <a:t>Déficience(s)</a:t>
          </a:r>
          <a:endParaRPr lang="fr-FR" sz="3100" kern="1200" dirty="0"/>
        </a:p>
      </dsp:txBody>
      <dsp:txXfrm>
        <a:off x="2748139" y="1390367"/>
        <a:ext cx="2361411" cy="1570603"/>
      </dsp:txXfrm>
    </dsp:sp>
    <dsp:sp modelId="{D4520590-0585-4810-A3CB-6C8CA3C91E0C}">
      <dsp:nvSpPr>
        <dsp:cNvPr id="0" name=""/>
        <dsp:cNvSpPr/>
      </dsp:nvSpPr>
      <dsp:spPr>
        <a:xfrm>
          <a:off x="5321083" y="1305401"/>
          <a:ext cx="2531343"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fr-FR" sz="3100" kern="1200" dirty="0" smtClean="0"/>
            <a:t>incapacités</a:t>
          </a:r>
          <a:endParaRPr lang="fr-FR" sz="3100" kern="1200" dirty="0"/>
        </a:p>
      </dsp:txBody>
      <dsp:txXfrm>
        <a:off x="5406049" y="1390367"/>
        <a:ext cx="2361411" cy="1570603"/>
      </dsp:txXfrm>
    </dsp:sp>
    <dsp:sp modelId="{3DDC0E06-3D49-4F24-93A6-16477294F433}">
      <dsp:nvSpPr>
        <dsp:cNvPr id="0" name=""/>
        <dsp:cNvSpPr/>
      </dsp:nvSpPr>
      <dsp:spPr>
        <a:xfrm>
          <a:off x="7978993" y="1305401"/>
          <a:ext cx="2531343"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fr-FR" sz="3100" kern="1200" dirty="0" smtClean="0"/>
            <a:t>Handicap ou désavantage social</a:t>
          </a:r>
          <a:endParaRPr lang="fr-FR" sz="3100" kern="1200" dirty="0"/>
        </a:p>
      </dsp:txBody>
      <dsp:txXfrm>
        <a:off x="8063959" y="1390367"/>
        <a:ext cx="2361411" cy="15706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7A6881-43E8-4036-8E82-F0BD9A154EB7}">
      <dsp:nvSpPr>
        <dsp:cNvPr id="0" name=""/>
        <dsp:cNvSpPr/>
      </dsp:nvSpPr>
      <dsp:spPr>
        <a:xfrm>
          <a:off x="782954" y="0"/>
          <a:ext cx="8873490" cy="3754727"/>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CA5BF5B-ED08-447D-ADB3-9D91C5788F04}">
      <dsp:nvSpPr>
        <dsp:cNvPr id="0" name=""/>
        <dsp:cNvSpPr/>
      </dsp:nvSpPr>
      <dsp:spPr>
        <a:xfrm>
          <a:off x="7417" y="1126418"/>
          <a:ext cx="2489348" cy="150189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fr-FR" sz="2900" kern="1200" dirty="0" smtClean="0"/>
            <a:t>Lésion(s)</a:t>
          </a:r>
          <a:endParaRPr lang="fr-FR" sz="2900" kern="1200" dirty="0"/>
        </a:p>
      </dsp:txBody>
      <dsp:txXfrm>
        <a:off x="80733" y="1199734"/>
        <a:ext cx="2342716" cy="1355258"/>
      </dsp:txXfrm>
    </dsp:sp>
    <dsp:sp modelId="{43D0373C-6F68-4A74-A2F8-87A39779B58D}">
      <dsp:nvSpPr>
        <dsp:cNvPr id="0" name=""/>
        <dsp:cNvSpPr/>
      </dsp:nvSpPr>
      <dsp:spPr>
        <a:xfrm>
          <a:off x="2652489" y="1126418"/>
          <a:ext cx="2489348" cy="150189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fr-FR" sz="2900" kern="1200" dirty="0" smtClean="0"/>
            <a:t>Déficience(s)</a:t>
          </a:r>
          <a:endParaRPr lang="fr-FR" sz="2900" kern="1200" dirty="0"/>
        </a:p>
      </dsp:txBody>
      <dsp:txXfrm>
        <a:off x="2725805" y="1199734"/>
        <a:ext cx="2342716" cy="1355258"/>
      </dsp:txXfrm>
    </dsp:sp>
    <dsp:sp modelId="{D4520590-0585-4810-A3CB-6C8CA3C91E0C}">
      <dsp:nvSpPr>
        <dsp:cNvPr id="0" name=""/>
        <dsp:cNvSpPr/>
      </dsp:nvSpPr>
      <dsp:spPr>
        <a:xfrm>
          <a:off x="5297562" y="1126418"/>
          <a:ext cx="2489348" cy="150189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fr-FR" sz="2900" kern="1200" dirty="0" smtClean="0"/>
            <a:t>incapacités</a:t>
          </a:r>
          <a:endParaRPr lang="fr-FR" sz="2900" kern="1200" dirty="0"/>
        </a:p>
      </dsp:txBody>
      <dsp:txXfrm>
        <a:off x="5370878" y="1199734"/>
        <a:ext cx="2342716" cy="1355258"/>
      </dsp:txXfrm>
    </dsp:sp>
    <dsp:sp modelId="{3DDC0E06-3D49-4F24-93A6-16477294F433}">
      <dsp:nvSpPr>
        <dsp:cNvPr id="0" name=""/>
        <dsp:cNvSpPr/>
      </dsp:nvSpPr>
      <dsp:spPr>
        <a:xfrm>
          <a:off x="7935617" y="0"/>
          <a:ext cx="2489348" cy="3754727"/>
        </a:xfrm>
        <a:prstGeom prst="roundRect">
          <a:avLst/>
        </a:prstGeom>
        <a:solidFill>
          <a:srgbClr val="7030A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fr-FR" sz="2900" kern="1200" dirty="0" smtClean="0"/>
            <a:t>Handicap: limitation de l’activité  et restriction de la participation</a:t>
          </a:r>
          <a:endParaRPr lang="fr-FR" sz="2900" kern="1200" dirty="0"/>
        </a:p>
      </dsp:txBody>
      <dsp:txXfrm>
        <a:off x="8057137" y="121520"/>
        <a:ext cx="2246308" cy="3511687"/>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en-US" dirty="0"/>
          </a:p>
        </p:txBody>
      </p:sp>
      <p:sp>
        <p:nvSpPr>
          <p:cNvPr id="4" name="Date Placeholder 3"/>
          <p:cNvSpPr>
            <a:spLocks noGrp="1"/>
          </p:cNvSpPr>
          <p:nvPr>
            <p:ph type="dt" sz="half" idx="10"/>
          </p:nvPr>
        </p:nvSpPr>
        <p:spPr/>
        <p:txBody>
          <a:bodyPr/>
          <a:lstStyle/>
          <a:p>
            <a:fld id="{1612D6AE-66E1-4A65-AF28-DF57291630DD}" type="datetimeFigureOut">
              <a:rPr lang="fr-FR" smtClean="0"/>
              <a:t>17/11/2023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0D31657-2618-4660-8044-731FA40E0F78}" type="slidenum">
              <a:rPr lang="fr-FR" smtClean="0"/>
              <a:t>‹N°›</a:t>
            </a:fld>
            <a:endParaRPr lang="fr-FR"/>
          </a:p>
        </p:txBody>
      </p:sp>
    </p:spTree>
    <p:extLst>
      <p:ext uri="{BB962C8B-B14F-4D97-AF65-F5344CB8AC3E}">
        <p14:creationId xmlns:p14="http://schemas.microsoft.com/office/powerpoint/2010/main" val="4728176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1612D6AE-66E1-4A65-AF28-DF57291630DD}" type="datetimeFigureOut">
              <a:rPr lang="fr-FR" smtClean="0"/>
              <a:t>17/11/2023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0D31657-2618-4660-8044-731FA40E0F78}" type="slidenum">
              <a:rPr lang="fr-FR" smtClean="0"/>
              <a:t>‹N°›</a:t>
            </a:fld>
            <a:endParaRPr lang="fr-FR"/>
          </a:p>
        </p:txBody>
      </p:sp>
    </p:spTree>
    <p:extLst>
      <p:ext uri="{BB962C8B-B14F-4D97-AF65-F5344CB8AC3E}">
        <p14:creationId xmlns:p14="http://schemas.microsoft.com/office/powerpoint/2010/main" val="7275158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1612D6AE-66E1-4A65-AF28-DF57291630DD}" type="datetimeFigureOut">
              <a:rPr lang="fr-FR" smtClean="0"/>
              <a:t>17/11/2023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0D31657-2618-4660-8044-731FA40E0F78}" type="slidenum">
              <a:rPr lang="fr-FR" smtClean="0"/>
              <a:t>‹N°›</a:t>
            </a:fld>
            <a:endParaRPr lang="fr-FR"/>
          </a:p>
        </p:txBody>
      </p:sp>
    </p:spTree>
    <p:extLst>
      <p:ext uri="{BB962C8B-B14F-4D97-AF65-F5344CB8AC3E}">
        <p14:creationId xmlns:p14="http://schemas.microsoft.com/office/powerpoint/2010/main" val="2599549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1612D6AE-66E1-4A65-AF28-DF57291630DD}" type="datetimeFigureOut">
              <a:rPr lang="fr-FR" smtClean="0"/>
              <a:t>17/11/2023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0D31657-2618-4660-8044-731FA40E0F78}" type="slidenum">
              <a:rPr lang="fr-FR" smtClean="0"/>
              <a:t>‹N°›</a:t>
            </a:fld>
            <a:endParaRPr lang="fr-FR"/>
          </a:p>
        </p:txBody>
      </p:sp>
    </p:spTree>
    <p:extLst>
      <p:ext uri="{BB962C8B-B14F-4D97-AF65-F5344CB8AC3E}">
        <p14:creationId xmlns:p14="http://schemas.microsoft.com/office/powerpoint/2010/main" val="1972228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1612D6AE-66E1-4A65-AF28-DF57291630DD}" type="datetimeFigureOut">
              <a:rPr lang="fr-FR" smtClean="0"/>
              <a:t>17/11/2023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0D31657-2618-4660-8044-731FA40E0F78}" type="slidenum">
              <a:rPr lang="fr-FR" smtClean="0"/>
              <a:t>‹N°›</a:t>
            </a:fld>
            <a:endParaRPr lang="fr-FR"/>
          </a:p>
        </p:txBody>
      </p:sp>
    </p:spTree>
    <p:extLst>
      <p:ext uri="{BB962C8B-B14F-4D97-AF65-F5344CB8AC3E}">
        <p14:creationId xmlns:p14="http://schemas.microsoft.com/office/powerpoint/2010/main" val="485150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1612D6AE-66E1-4A65-AF28-DF57291630DD}" type="datetimeFigureOut">
              <a:rPr lang="fr-FR" smtClean="0"/>
              <a:t>17/11/2023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0D31657-2618-4660-8044-731FA40E0F78}" type="slidenum">
              <a:rPr lang="fr-FR" smtClean="0"/>
              <a:t>‹N°›</a:t>
            </a:fld>
            <a:endParaRPr lang="fr-FR"/>
          </a:p>
        </p:txBody>
      </p:sp>
    </p:spTree>
    <p:extLst>
      <p:ext uri="{BB962C8B-B14F-4D97-AF65-F5344CB8AC3E}">
        <p14:creationId xmlns:p14="http://schemas.microsoft.com/office/powerpoint/2010/main" val="3465263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Content Placeholder 3"/>
          <p:cNvSpPr>
            <a:spLocks noGrp="1"/>
          </p:cNvSpPr>
          <p:nvPr>
            <p:ph sz="half" idx="2"/>
          </p:nvPr>
        </p:nvSpPr>
        <p:spPr>
          <a:xfrm>
            <a:off x="839788" y="2505075"/>
            <a:ext cx="5157787"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Content Placeholder 5"/>
          <p:cNvSpPr>
            <a:spLocks noGrp="1"/>
          </p:cNvSpPr>
          <p:nvPr>
            <p:ph sz="quarter" idx="4"/>
          </p:nvPr>
        </p:nvSpPr>
        <p:spPr>
          <a:xfrm>
            <a:off x="6172200" y="2505075"/>
            <a:ext cx="5183188"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1612D6AE-66E1-4A65-AF28-DF57291630DD}" type="datetimeFigureOut">
              <a:rPr lang="fr-FR" smtClean="0"/>
              <a:t>17/11/2023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30D31657-2618-4660-8044-731FA40E0F78}" type="slidenum">
              <a:rPr lang="fr-FR" smtClean="0"/>
              <a:t>‹N°›</a:t>
            </a:fld>
            <a:endParaRPr lang="fr-FR"/>
          </a:p>
        </p:txBody>
      </p:sp>
    </p:spTree>
    <p:extLst>
      <p:ext uri="{BB962C8B-B14F-4D97-AF65-F5344CB8AC3E}">
        <p14:creationId xmlns:p14="http://schemas.microsoft.com/office/powerpoint/2010/main" val="2735692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1612D6AE-66E1-4A65-AF28-DF57291630DD}" type="datetimeFigureOut">
              <a:rPr lang="fr-FR" smtClean="0"/>
              <a:t>17/11/2023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30D31657-2618-4660-8044-731FA40E0F78}" type="slidenum">
              <a:rPr lang="fr-FR" smtClean="0"/>
              <a:t>‹N°›</a:t>
            </a:fld>
            <a:endParaRPr lang="fr-FR"/>
          </a:p>
        </p:txBody>
      </p:sp>
    </p:spTree>
    <p:extLst>
      <p:ext uri="{BB962C8B-B14F-4D97-AF65-F5344CB8AC3E}">
        <p14:creationId xmlns:p14="http://schemas.microsoft.com/office/powerpoint/2010/main" val="11841085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12D6AE-66E1-4A65-AF28-DF57291630DD}" type="datetimeFigureOut">
              <a:rPr lang="fr-FR" smtClean="0"/>
              <a:t>17/11/2023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30D31657-2618-4660-8044-731FA40E0F78}" type="slidenum">
              <a:rPr lang="fr-FR" smtClean="0"/>
              <a:t>‹N°›</a:t>
            </a:fld>
            <a:endParaRPr lang="fr-FR"/>
          </a:p>
        </p:txBody>
      </p:sp>
    </p:spTree>
    <p:extLst>
      <p:ext uri="{BB962C8B-B14F-4D97-AF65-F5344CB8AC3E}">
        <p14:creationId xmlns:p14="http://schemas.microsoft.com/office/powerpoint/2010/main" val="1988750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1612D6AE-66E1-4A65-AF28-DF57291630DD}" type="datetimeFigureOut">
              <a:rPr lang="fr-FR" smtClean="0"/>
              <a:t>17/11/2023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0D31657-2618-4660-8044-731FA40E0F78}" type="slidenum">
              <a:rPr lang="fr-FR" smtClean="0"/>
              <a:t>‹N°›</a:t>
            </a:fld>
            <a:endParaRPr lang="fr-FR"/>
          </a:p>
        </p:txBody>
      </p:sp>
    </p:spTree>
    <p:extLst>
      <p:ext uri="{BB962C8B-B14F-4D97-AF65-F5344CB8AC3E}">
        <p14:creationId xmlns:p14="http://schemas.microsoft.com/office/powerpoint/2010/main" val="38448100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1612D6AE-66E1-4A65-AF28-DF57291630DD}" type="datetimeFigureOut">
              <a:rPr lang="fr-FR" smtClean="0"/>
              <a:t>17/11/2023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0D31657-2618-4660-8044-731FA40E0F78}" type="slidenum">
              <a:rPr lang="fr-FR" smtClean="0"/>
              <a:t>‹N°›</a:t>
            </a:fld>
            <a:endParaRPr lang="fr-FR"/>
          </a:p>
        </p:txBody>
      </p:sp>
    </p:spTree>
    <p:extLst>
      <p:ext uri="{BB962C8B-B14F-4D97-AF65-F5344CB8AC3E}">
        <p14:creationId xmlns:p14="http://schemas.microsoft.com/office/powerpoint/2010/main" val="2141060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12D6AE-66E1-4A65-AF28-DF57291630DD}" type="datetimeFigureOut">
              <a:rPr lang="fr-FR" smtClean="0"/>
              <a:t>17/11/2023</a:t>
            </a:fld>
            <a:endParaRPr lang="fr-F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D31657-2618-4660-8044-731FA40E0F78}" type="slidenum">
              <a:rPr lang="fr-FR" smtClean="0"/>
              <a:t>‹N°›</a:t>
            </a:fld>
            <a:endParaRPr lang="fr-FR"/>
          </a:p>
        </p:txBody>
      </p:sp>
    </p:spTree>
    <p:extLst>
      <p:ext uri="{BB962C8B-B14F-4D97-AF65-F5344CB8AC3E}">
        <p14:creationId xmlns:p14="http://schemas.microsoft.com/office/powerpoint/2010/main" val="11567680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jpg"/></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ctrTitle"/>
          </p:nvPr>
        </p:nvSpPr>
        <p:spPr>
          <a:xfrm>
            <a:off x="1717963" y="1323722"/>
            <a:ext cx="9014691" cy="2064183"/>
          </a:xfrm>
        </p:spPr>
        <p:txBody>
          <a:bodyPr>
            <a:normAutofit fontScale="90000"/>
          </a:bodyPr>
          <a:lstStyle/>
          <a:p>
            <a:r>
              <a:rPr lang="fr-FR" b="1" dirty="0" smtClean="0">
                <a:solidFill>
                  <a:schemeClr val="accent2"/>
                </a:solidFill>
              </a:rPr>
              <a:t>La Définition du Polyhandicap</a:t>
            </a:r>
            <a:br>
              <a:rPr lang="fr-FR" b="1" dirty="0" smtClean="0">
                <a:solidFill>
                  <a:schemeClr val="accent2"/>
                </a:solidFill>
              </a:rPr>
            </a:br>
            <a:r>
              <a:rPr lang="fr-FR" b="1" dirty="0" smtClean="0">
                <a:solidFill>
                  <a:schemeClr val="accent2"/>
                </a:solidFill>
              </a:rPr>
              <a:t>Un concept français?</a:t>
            </a:r>
            <a:br>
              <a:rPr lang="fr-FR" b="1" dirty="0" smtClean="0">
                <a:solidFill>
                  <a:schemeClr val="accent2"/>
                </a:solidFill>
              </a:rPr>
            </a:br>
            <a:r>
              <a:rPr lang="fr-FR" b="1" dirty="0" smtClean="0">
                <a:solidFill>
                  <a:schemeClr val="accent2"/>
                </a:solidFill>
              </a:rPr>
              <a:t>Et ceux qui n’y rentrent pas?</a:t>
            </a:r>
            <a:r>
              <a:rPr lang="fr-FR" b="1" dirty="0" smtClean="0"/>
              <a:t/>
            </a:r>
            <a:br>
              <a:rPr lang="fr-FR" b="1" dirty="0" smtClean="0"/>
            </a:br>
            <a:endParaRPr lang="fr-FR" b="1" dirty="0"/>
          </a:p>
        </p:txBody>
      </p:sp>
      <p:sp>
        <p:nvSpPr>
          <p:cNvPr id="3" name="Sous-titre 2"/>
          <p:cNvSpPr>
            <a:spLocks noGrp="1"/>
          </p:cNvSpPr>
          <p:nvPr>
            <p:ph type="subTitle" idx="1"/>
          </p:nvPr>
        </p:nvSpPr>
        <p:spPr>
          <a:xfrm>
            <a:off x="1588654" y="2973965"/>
            <a:ext cx="9144000" cy="1655762"/>
          </a:xfrm>
        </p:spPr>
        <p:txBody>
          <a:bodyPr/>
          <a:lstStyle/>
          <a:p>
            <a:r>
              <a:rPr lang="fr-FR" dirty="0" smtClean="0"/>
              <a:t>Dr. Elisabeth Jasper – SMR pédiatrique Montpribat/Landes</a:t>
            </a:r>
          </a:p>
          <a:p>
            <a:r>
              <a:rPr lang="fr-FR" dirty="0" smtClean="0"/>
              <a:t>Saint </a:t>
            </a:r>
            <a:r>
              <a:rPr lang="fr-FR" dirty="0" err="1" smtClean="0"/>
              <a:t>Trojan</a:t>
            </a:r>
            <a:r>
              <a:rPr lang="fr-FR" dirty="0" smtClean="0"/>
              <a:t> les Bains le 16/06/2023</a:t>
            </a:r>
            <a:endParaRPr lang="fr-FR"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4010" y="3801846"/>
            <a:ext cx="4953000" cy="2877126"/>
          </a:xfrm>
          <a:prstGeom prst="rect">
            <a:avLst/>
          </a:prstGeom>
        </p:spPr>
      </p:pic>
    </p:spTree>
    <p:extLst>
      <p:ext uri="{BB962C8B-B14F-4D97-AF65-F5344CB8AC3E}">
        <p14:creationId xmlns:p14="http://schemas.microsoft.com/office/powerpoint/2010/main" val="25456816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chemeClr val="accent2"/>
                </a:solidFill>
              </a:rPr>
              <a:t>Polyhandicap se différencie de</a:t>
            </a:r>
            <a:endParaRPr lang="fr-FR" b="1" dirty="0">
              <a:solidFill>
                <a:schemeClr val="accent2"/>
              </a:solidFill>
            </a:endParaRPr>
          </a:p>
        </p:txBody>
      </p:sp>
      <p:sp>
        <p:nvSpPr>
          <p:cNvPr id="3" name="Espace réservé du contenu 2"/>
          <p:cNvSpPr>
            <a:spLocks noGrp="1"/>
          </p:cNvSpPr>
          <p:nvPr>
            <p:ph idx="1"/>
          </p:nvPr>
        </p:nvSpPr>
        <p:spPr/>
        <p:txBody>
          <a:bodyPr/>
          <a:lstStyle/>
          <a:p>
            <a:pPr marL="0" indent="0">
              <a:buNone/>
            </a:pPr>
            <a:endParaRPr lang="fr-FR" dirty="0" smtClean="0"/>
          </a:p>
          <a:p>
            <a:r>
              <a:rPr lang="fr-FR" dirty="0" err="1" smtClean="0">
                <a:solidFill>
                  <a:schemeClr val="accent2"/>
                </a:solidFill>
              </a:rPr>
              <a:t>Plurihandicap</a:t>
            </a:r>
            <a:r>
              <a:rPr lang="fr-FR" dirty="0" smtClean="0"/>
              <a:t>: association circonstancielle de 2 ou plusieurs Handicaps</a:t>
            </a:r>
          </a:p>
          <a:p>
            <a:r>
              <a:rPr lang="fr-FR" dirty="0" err="1" smtClean="0">
                <a:solidFill>
                  <a:schemeClr val="accent2"/>
                </a:solidFill>
              </a:rPr>
              <a:t>Surhandicap</a:t>
            </a:r>
            <a:r>
              <a:rPr lang="fr-FR" dirty="0" smtClean="0"/>
              <a:t>: surcharge progressive d’une déficience par une autre </a:t>
            </a:r>
          </a:p>
          <a:p>
            <a:endParaRPr lang="fr-FR" dirty="0"/>
          </a:p>
          <a:p>
            <a:r>
              <a:rPr lang="fr-FR" dirty="0" smtClean="0"/>
              <a:t>CTNRERHI 84: </a:t>
            </a:r>
            <a:r>
              <a:rPr lang="fr-FR" dirty="0"/>
              <a:t>C</a:t>
            </a:r>
            <a:r>
              <a:rPr lang="fr-FR" dirty="0" smtClean="0"/>
              <a:t>entre technique d’Etudes et de Recherches sur les Handicaps et Inadaptions.</a:t>
            </a:r>
            <a:endParaRPr lang="fr-FR"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31062" y="4826000"/>
            <a:ext cx="2860937" cy="2031999"/>
          </a:xfrm>
          <a:prstGeom prst="rect">
            <a:avLst/>
          </a:prstGeom>
        </p:spPr>
      </p:pic>
    </p:spTree>
    <p:extLst>
      <p:ext uri="{BB962C8B-B14F-4D97-AF65-F5344CB8AC3E}">
        <p14:creationId xmlns:p14="http://schemas.microsoft.com/office/powerpoint/2010/main" val="24937315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smtClean="0">
                <a:solidFill>
                  <a:schemeClr val="accent2"/>
                </a:solidFill>
              </a:rPr>
              <a:t>Les </a:t>
            </a:r>
            <a:r>
              <a:rPr lang="fr-FR" b="1" dirty="0" err="1">
                <a:solidFill>
                  <a:schemeClr val="accent2"/>
                </a:solidFill>
              </a:rPr>
              <a:t>S</a:t>
            </a:r>
            <a:r>
              <a:rPr lang="fr-FR" b="1" dirty="0" err="1" smtClean="0">
                <a:solidFill>
                  <a:schemeClr val="accent2"/>
                </a:solidFill>
              </a:rPr>
              <a:t>urhandicaps</a:t>
            </a:r>
            <a:r>
              <a:rPr lang="fr-FR" b="1" dirty="0" smtClean="0">
                <a:solidFill>
                  <a:schemeClr val="accent2"/>
                </a:solidFill>
              </a:rPr>
              <a:t> du Polyhandicap</a:t>
            </a:r>
            <a:br>
              <a:rPr lang="fr-FR" b="1" dirty="0" smtClean="0">
                <a:solidFill>
                  <a:schemeClr val="accent2"/>
                </a:solidFill>
              </a:rPr>
            </a:br>
            <a:r>
              <a:rPr lang="fr-FR" b="1" dirty="0" smtClean="0">
                <a:solidFill>
                  <a:schemeClr val="accent2"/>
                </a:solidFill>
              </a:rPr>
              <a:t>Encore des Mots/Maux…</a:t>
            </a:r>
            <a:endParaRPr lang="fr-FR" b="1" dirty="0">
              <a:solidFill>
                <a:schemeClr val="accent2"/>
              </a:solidFill>
            </a:endParaRPr>
          </a:p>
        </p:txBody>
      </p:sp>
      <p:sp>
        <p:nvSpPr>
          <p:cNvPr id="3" name="Espace réservé du contenu 2"/>
          <p:cNvSpPr>
            <a:spLocks noGrp="1"/>
          </p:cNvSpPr>
          <p:nvPr>
            <p:ph idx="1"/>
          </p:nvPr>
        </p:nvSpPr>
        <p:spPr/>
        <p:txBody>
          <a:bodyPr>
            <a:normAutofit fontScale="85000" lnSpcReduction="20000"/>
          </a:bodyPr>
          <a:lstStyle/>
          <a:p>
            <a:r>
              <a:rPr lang="fr-FR" dirty="0" smtClean="0"/>
              <a:t>La Douleur</a:t>
            </a:r>
          </a:p>
          <a:p>
            <a:r>
              <a:rPr lang="fr-FR" dirty="0" smtClean="0"/>
              <a:t>La Dénutrition</a:t>
            </a:r>
          </a:p>
          <a:p>
            <a:r>
              <a:rPr lang="fr-FR" dirty="0" smtClean="0"/>
              <a:t>L’Epilepsie non équilibrée</a:t>
            </a:r>
          </a:p>
          <a:p>
            <a:r>
              <a:rPr lang="fr-FR" dirty="0" smtClean="0"/>
              <a:t>Complications neuro orthopédiques</a:t>
            </a:r>
          </a:p>
          <a:p>
            <a:r>
              <a:rPr lang="fr-FR" dirty="0" smtClean="0"/>
              <a:t>Atteinte respiratoire</a:t>
            </a:r>
          </a:p>
          <a:p>
            <a:r>
              <a:rPr lang="fr-FR" dirty="0" smtClean="0"/>
              <a:t>Troubles digestifs</a:t>
            </a:r>
          </a:p>
          <a:p>
            <a:r>
              <a:rPr lang="fr-FR" dirty="0" smtClean="0"/>
              <a:t>Troubles dentaires</a:t>
            </a:r>
          </a:p>
          <a:p>
            <a:r>
              <a:rPr lang="fr-FR" dirty="0" smtClean="0"/>
              <a:t>Troubles vésicosphinctériens</a:t>
            </a:r>
          </a:p>
          <a:p>
            <a:r>
              <a:rPr lang="fr-FR" dirty="0" smtClean="0"/>
              <a:t>Déficience sensorielle</a:t>
            </a:r>
          </a:p>
          <a:p>
            <a:r>
              <a:rPr lang="fr-FR" dirty="0" smtClean="0"/>
              <a:t>PH aggravé ou sanitaire</a:t>
            </a:r>
          </a:p>
          <a:p>
            <a:r>
              <a:rPr lang="fr-FR" dirty="0" smtClean="0"/>
              <a:t>Colloque REHSO novembre 2022/</a:t>
            </a:r>
            <a:r>
              <a:rPr lang="fr-FR" dirty="0" err="1" smtClean="0"/>
              <a:t>Réco</a:t>
            </a:r>
            <a:r>
              <a:rPr lang="fr-FR" dirty="0" smtClean="0"/>
              <a:t> HAS 2020</a:t>
            </a:r>
            <a:endParaRPr lang="fr-FR"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9900" y="1690688"/>
            <a:ext cx="4953000" cy="3517900"/>
          </a:xfrm>
          <a:prstGeom prst="rect">
            <a:avLst/>
          </a:prstGeom>
        </p:spPr>
      </p:pic>
    </p:spTree>
    <p:extLst>
      <p:ext uri="{BB962C8B-B14F-4D97-AF65-F5344CB8AC3E}">
        <p14:creationId xmlns:p14="http://schemas.microsoft.com/office/powerpoint/2010/main" val="22124985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smtClean="0">
                <a:solidFill>
                  <a:schemeClr val="accent2"/>
                </a:solidFill>
              </a:rPr>
              <a:t>Avancées depuis 1989</a:t>
            </a:r>
            <a:endParaRPr lang="fr-FR" b="1" dirty="0">
              <a:solidFill>
                <a:schemeClr val="accent2"/>
              </a:solidFill>
            </a:endParaRPr>
          </a:p>
        </p:txBody>
      </p:sp>
      <p:sp>
        <p:nvSpPr>
          <p:cNvPr id="3" name="Espace réservé du contenu 2"/>
          <p:cNvSpPr>
            <a:spLocks noGrp="1"/>
          </p:cNvSpPr>
          <p:nvPr>
            <p:ph idx="1"/>
          </p:nvPr>
        </p:nvSpPr>
        <p:spPr/>
        <p:txBody>
          <a:bodyPr/>
          <a:lstStyle/>
          <a:p>
            <a:r>
              <a:rPr lang="fr-FR" dirty="0" smtClean="0"/>
              <a:t>Définition GPF 2002</a:t>
            </a:r>
          </a:p>
          <a:p>
            <a:r>
              <a:rPr lang="fr-FR" dirty="0" smtClean="0"/>
              <a:t>Loi du 11 février 2005: Egalités des Droits des Personnes Handicapés</a:t>
            </a:r>
          </a:p>
          <a:p>
            <a:r>
              <a:rPr lang="fr-FR" dirty="0" smtClean="0"/>
              <a:t>Stratégie quinquennale PH 2017-2021</a:t>
            </a:r>
          </a:p>
          <a:p>
            <a:r>
              <a:rPr lang="fr-FR" dirty="0" smtClean="0"/>
              <a:t>SFNP 2018</a:t>
            </a:r>
          </a:p>
          <a:p>
            <a:r>
              <a:rPr lang="fr-FR" dirty="0" smtClean="0"/>
              <a:t>PNDS (Protocole National de Diagnostic et de Soins) 2020</a:t>
            </a:r>
          </a:p>
          <a:p>
            <a:r>
              <a:rPr lang="fr-FR" dirty="0" smtClean="0"/>
              <a:t>RBPP (Recommandations de Bonnes Pratiques Professionnelles)HAS 2020</a:t>
            </a:r>
          </a:p>
          <a:p>
            <a:r>
              <a:rPr lang="fr-FR" dirty="0" smtClean="0"/>
              <a:t>Proposition cahier de charge DGOS Spécialité PH des SMR pédiatriques 2021</a:t>
            </a:r>
            <a:endParaRPr lang="fr-FR"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77680" y="5669280"/>
            <a:ext cx="2814320" cy="1188720"/>
          </a:xfrm>
          <a:prstGeom prst="rect">
            <a:avLst/>
          </a:prstGeom>
        </p:spPr>
      </p:pic>
      <p:pic>
        <p:nvPicPr>
          <p:cNvPr id="5" name="Image 4"/>
          <p:cNvPicPr>
            <a:picLocks noChangeAspect="1"/>
          </p:cNvPicPr>
          <p:nvPr/>
        </p:nvPicPr>
        <p:blipFill>
          <a:blip r:embed="rId3"/>
          <a:stretch>
            <a:fillRect/>
          </a:stretch>
        </p:blipFill>
        <p:spPr>
          <a:xfrm>
            <a:off x="10048875" y="0"/>
            <a:ext cx="2143125" cy="2143125"/>
          </a:xfrm>
          <a:prstGeom prst="rect">
            <a:avLst/>
          </a:prstGeom>
        </p:spPr>
      </p:pic>
    </p:spTree>
    <p:extLst>
      <p:ext uri="{BB962C8B-B14F-4D97-AF65-F5344CB8AC3E}">
        <p14:creationId xmlns:p14="http://schemas.microsoft.com/office/powerpoint/2010/main" val="37613076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chemeClr val="accent2"/>
                </a:solidFill>
              </a:rPr>
              <a:t>Evolution: Du </a:t>
            </a:r>
            <a:r>
              <a:rPr lang="fr-FR" b="1" dirty="0">
                <a:solidFill>
                  <a:schemeClr val="accent2"/>
                </a:solidFill>
              </a:rPr>
              <a:t>M</a:t>
            </a:r>
            <a:r>
              <a:rPr lang="fr-FR" b="1" dirty="0" smtClean="0">
                <a:solidFill>
                  <a:schemeClr val="accent2"/>
                </a:solidFill>
              </a:rPr>
              <a:t>odèle biomédical individuel au Modèle biopsychosocial des années 2000</a:t>
            </a:r>
            <a:endParaRPr lang="fr-FR" b="1" dirty="0">
              <a:solidFill>
                <a:schemeClr val="accent2"/>
              </a:solidFill>
            </a:endParaRPr>
          </a:p>
        </p:txBody>
      </p:sp>
      <p:sp>
        <p:nvSpPr>
          <p:cNvPr id="3" name="Espace réservé du contenu 2"/>
          <p:cNvSpPr>
            <a:spLocks noGrp="1"/>
          </p:cNvSpPr>
          <p:nvPr>
            <p:ph idx="1"/>
          </p:nvPr>
        </p:nvSpPr>
        <p:spPr/>
        <p:txBody>
          <a:bodyPr/>
          <a:lstStyle/>
          <a:p>
            <a:r>
              <a:rPr lang="fr-FR" dirty="0" smtClean="0"/>
              <a:t>CIF: classification internationale du fonctionnement, du handicap et de la santé</a:t>
            </a:r>
          </a:p>
          <a:p>
            <a:r>
              <a:rPr lang="fr-FR" dirty="0" smtClean="0"/>
              <a:t>Handicap: résultat de facteurs personnels </a:t>
            </a:r>
            <a:r>
              <a:rPr lang="fr-FR" dirty="0" smtClean="0">
                <a:solidFill>
                  <a:schemeClr val="accent2"/>
                </a:solidFill>
              </a:rPr>
              <a:t>et environnementaux </a:t>
            </a:r>
            <a:r>
              <a:rPr lang="fr-FR" dirty="0" smtClean="0"/>
              <a:t>qui vont être facilitateurs ou obstacles du handicap:</a:t>
            </a:r>
          </a:p>
          <a:p>
            <a:r>
              <a:rPr lang="fr-FR" dirty="0" smtClean="0"/>
              <a:t>Handicap: limitation de l’activité et restriction de la participation</a:t>
            </a:r>
          </a:p>
          <a:p>
            <a:r>
              <a:rPr lang="fr-FR" dirty="0" smtClean="0"/>
              <a:t>Qui dit </a:t>
            </a:r>
            <a:r>
              <a:rPr lang="fr-FR" dirty="0" smtClean="0">
                <a:solidFill>
                  <a:schemeClr val="accent2"/>
                </a:solidFill>
              </a:rPr>
              <a:t>EVOLUTION??</a:t>
            </a:r>
            <a:endParaRPr lang="fr-FR" dirty="0">
              <a:solidFill>
                <a:schemeClr val="accent2"/>
              </a:solidFill>
            </a:endParaRP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9000" y="4036292"/>
            <a:ext cx="4953000" cy="2731076"/>
          </a:xfrm>
          <a:prstGeom prst="rect">
            <a:avLst/>
          </a:prstGeom>
        </p:spPr>
      </p:pic>
      <p:pic>
        <p:nvPicPr>
          <p:cNvPr id="5" name="Image 4"/>
          <p:cNvPicPr>
            <a:picLocks noChangeAspect="1"/>
          </p:cNvPicPr>
          <p:nvPr/>
        </p:nvPicPr>
        <p:blipFill rotWithShape="1">
          <a:blip r:embed="rId3"/>
          <a:srcRect l="-2617" t="-3590" r="-8219" b="-4092"/>
          <a:stretch/>
        </p:blipFill>
        <p:spPr>
          <a:xfrm>
            <a:off x="-1778000" y="8292783"/>
            <a:ext cx="12669520" cy="6461759"/>
          </a:xfrm>
          <a:prstGeom prst="rect">
            <a:avLst/>
          </a:prstGeom>
        </p:spPr>
      </p:pic>
      <p:pic>
        <p:nvPicPr>
          <p:cNvPr id="6" name="Image 5"/>
          <p:cNvPicPr>
            <a:picLocks noChangeAspect="1"/>
          </p:cNvPicPr>
          <p:nvPr/>
        </p:nvPicPr>
        <p:blipFill>
          <a:blip r:embed="rId3"/>
          <a:stretch>
            <a:fillRect/>
          </a:stretch>
        </p:blipFill>
        <p:spPr>
          <a:xfrm>
            <a:off x="388620" y="4464114"/>
            <a:ext cx="5277636" cy="2770759"/>
          </a:xfrm>
          <a:prstGeom prst="rect">
            <a:avLst/>
          </a:prstGeom>
        </p:spPr>
      </p:pic>
      <p:pic>
        <p:nvPicPr>
          <p:cNvPr id="7" name="Image 6"/>
          <p:cNvPicPr>
            <a:picLocks noChangeAspect="1"/>
          </p:cNvPicPr>
          <p:nvPr/>
        </p:nvPicPr>
        <p:blipFill>
          <a:blip r:embed="rId4"/>
          <a:stretch>
            <a:fillRect/>
          </a:stretch>
        </p:blipFill>
        <p:spPr>
          <a:xfrm>
            <a:off x="9011285" y="8522567"/>
            <a:ext cx="2428875" cy="1885950"/>
          </a:xfrm>
          <a:prstGeom prst="rect">
            <a:avLst/>
          </a:prstGeom>
        </p:spPr>
      </p:pic>
      <p:pic>
        <p:nvPicPr>
          <p:cNvPr id="8" name="Image 7"/>
          <p:cNvPicPr>
            <a:picLocks noChangeAspect="1"/>
          </p:cNvPicPr>
          <p:nvPr/>
        </p:nvPicPr>
        <p:blipFill>
          <a:blip r:embed="rId5"/>
          <a:stretch>
            <a:fillRect/>
          </a:stretch>
        </p:blipFill>
        <p:spPr>
          <a:xfrm>
            <a:off x="6050280" y="4057713"/>
            <a:ext cx="6141720" cy="2800287"/>
          </a:xfrm>
          <a:prstGeom prst="rect">
            <a:avLst/>
          </a:prstGeom>
        </p:spPr>
      </p:pic>
    </p:spTree>
    <p:extLst>
      <p:ext uri="{BB962C8B-B14F-4D97-AF65-F5344CB8AC3E}">
        <p14:creationId xmlns:p14="http://schemas.microsoft.com/office/powerpoint/2010/main" val="37320854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smtClean="0">
                <a:solidFill>
                  <a:schemeClr val="accent2"/>
                </a:solidFill>
              </a:rPr>
              <a:t>Du modèle biomédical individuel…</a:t>
            </a:r>
            <a:endParaRPr lang="fr-FR" b="1" dirty="0">
              <a:solidFill>
                <a:schemeClr val="accent2"/>
              </a:solidFill>
            </a:endParaRPr>
          </a:p>
        </p:txBody>
      </p:sp>
      <p:graphicFrame>
        <p:nvGraphicFramePr>
          <p:cNvPr id="4" name="Espace réservé du contenu 3"/>
          <p:cNvGraphicFramePr>
            <a:graphicFrameLocks noGrp="1"/>
          </p:cNvGraphicFramePr>
          <p:nvPr>
            <p:ph idx="1"/>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AutoShape 2" descr="Tableau PLANETE TERRE - Tableau déco : Terre, espace et cosmo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33135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smtClean="0">
                <a:solidFill>
                  <a:schemeClr val="accent2"/>
                </a:solidFill>
              </a:rPr>
              <a:t>…Au modèle biopsychosocial</a:t>
            </a:r>
            <a:endParaRPr lang="fr-FR" b="1" dirty="0">
              <a:solidFill>
                <a:schemeClr val="accent2"/>
              </a:solidFill>
            </a:endParaRPr>
          </a:p>
        </p:txBody>
      </p:sp>
      <p:graphicFrame>
        <p:nvGraphicFramePr>
          <p:cNvPr id="4" name="Espace réservé du contenu 3"/>
          <p:cNvGraphicFramePr>
            <a:graphicFrameLocks noGrp="1"/>
          </p:cNvGraphicFramePr>
          <p:nvPr>
            <p:ph idx="1"/>
            <p:extLst/>
          </p:nvPr>
        </p:nvGraphicFramePr>
        <p:xfrm>
          <a:off x="838200" y="1847273"/>
          <a:ext cx="10439400" cy="37547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Ellipse 2"/>
          <p:cNvSpPr/>
          <p:nvPr/>
        </p:nvSpPr>
        <p:spPr>
          <a:xfrm>
            <a:off x="1348509" y="1228436"/>
            <a:ext cx="7518400" cy="235527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600" b="0" i="0" u="none" strike="noStrike" kern="1200" cap="none" spc="0" normalizeH="0" baseline="0" noProof="0" dirty="0" smtClean="0">
                <a:ln>
                  <a:noFill/>
                </a:ln>
                <a:solidFill>
                  <a:prstClr val="white"/>
                </a:solidFill>
                <a:effectLst/>
                <a:uLnTx/>
                <a:uFillTx/>
                <a:latin typeface="Calibri" panose="020F0502020204030204"/>
                <a:ea typeface="+mn-ea"/>
                <a:cs typeface="+mn-cs"/>
              </a:rPr>
              <a:t>Facteurs</a:t>
            </a:r>
            <a:r>
              <a:rPr kumimoji="0" lang="fr-FR" sz="1800" b="0" i="0" u="none" strike="noStrike" kern="1200" cap="none" spc="0" normalizeH="0" baseline="0" noProof="0" dirty="0" smtClean="0">
                <a:ln>
                  <a:noFill/>
                </a:ln>
                <a:solidFill>
                  <a:prstClr val="white"/>
                </a:solidFill>
                <a:effectLst/>
                <a:uLnTx/>
                <a:uFillTx/>
                <a:latin typeface="Calibri" panose="020F0502020204030204"/>
                <a:ea typeface="+mn-ea"/>
                <a:cs typeface="+mn-cs"/>
              </a:rPr>
              <a:t> </a:t>
            </a:r>
            <a:r>
              <a:rPr kumimoji="0" lang="fr-FR" sz="3600" b="0" i="0" u="none" strike="noStrike" kern="1200" cap="none" spc="0" normalizeH="0" baseline="0" noProof="0" dirty="0" smtClean="0">
                <a:ln>
                  <a:noFill/>
                </a:ln>
                <a:solidFill>
                  <a:prstClr val="white"/>
                </a:solidFill>
                <a:effectLst/>
                <a:uLnTx/>
                <a:uFillTx/>
                <a:latin typeface="Calibri" panose="020F0502020204030204"/>
                <a:ea typeface="+mn-ea"/>
                <a:cs typeface="+mn-cs"/>
              </a:rPr>
              <a:t>environnementaux</a:t>
            </a:r>
            <a:endParaRPr kumimoji="0" lang="fr-FR" sz="3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94037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smtClean="0">
                <a:solidFill>
                  <a:schemeClr val="accent2"/>
                </a:solidFill>
              </a:rPr>
              <a:t>Définition actuelle, décret du 09/05/2017</a:t>
            </a:r>
            <a:endParaRPr lang="fr-FR" b="1" dirty="0">
              <a:solidFill>
                <a:schemeClr val="accent2"/>
              </a:solidFill>
            </a:endParaRPr>
          </a:p>
        </p:txBody>
      </p:sp>
      <p:sp>
        <p:nvSpPr>
          <p:cNvPr id="3" name="Espace réservé du contenu 2"/>
          <p:cNvSpPr>
            <a:spLocks noGrp="1"/>
          </p:cNvSpPr>
          <p:nvPr>
            <p:ph idx="1"/>
          </p:nvPr>
        </p:nvSpPr>
        <p:spPr/>
        <p:txBody>
          <a:bodyPr>
            <a:normAutofit fontScale="92500" lnSpcReduction="10000"/>
          </a:bodyPr>
          <a:lstStyle/>
          <a:p>
            <a:r>
              <a:rPr lang="fr-FR" sz="3200" dirty="0" smtClean="0"/>
              <a:t>La situation des personnes présentant un dysfonctionnement cérébral précoce ou survenu au cours du développement, ayant pour conséquence de graves perturbations à expressions multiples et évolutives de l’efficience motrice, perceptive, cognitive  et de la construction des relations avec l’environnement physique et humain, et une situation évolutive d’extrême vulnérabilité physique, psychique et sociale au cours de laquelle certaines de ces personnes peuvent présenter, de manière transitoire ou durable, des signes de la série autistiques.</a:t>
            </a:r>
          </a:p>
          <a:p>
            <a:pPr marL="0" indent="0">
              <a:buNone/>
            </a:pPr>
            <a:endParaRPr lang="fr-FR" dirty="0"/>
          </a:p>
          <a:p>
            <a:pPr marL="0" indent="0">
              <a:buNone/>
            </a:pPr>
            <a:r>
              <a:rPr lang="fr-FR" dirty="0"/>
              <a:t> </a:t>
            </a:r>
            <a:r>
              <a:rPr lang="fr-FR" dirty="0" smtClean="0"/>
              <a:t>   </a:t>
            </a:r>
            <a:endParaRPr lang="fr-FR"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47200" y="5181600"/>
            <a:ext cx="2652100" cy="1496290"/>
          </a:xfrm>
          <a:prstGeom prst="rect">
            <a:avLst/>
          </a:prstGeom>
        </p:spPr>
      </p:pic>
    </p:spTree>
    <p:extLst>
      <p:ext uri="{BB962C8B-B14F-4D97-AF65-F5344CB8AC3E}">
        <p14:creationId xmlns:p14="http://schemas.microsoft.com/office/powerpoint/2010/main" val="2207568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smtClean="0">
                <a:solidFill>
                  <a:schemeClr val="accent2"/>
                </a:solidFill>
              </a:rPr>
              <a:t>Qu’est-ce qui a changé?</a:t>
            </a:r>
            <a:endParaRPr lang="fr-FR" b="1" dirty="0">
              <a:solidFill>
                <a:schemeClr val="accent2"/>
              </a:solidFill>
            </a:endParaRPr>
          </a:p>
        </p:txBody>
      </p:sp>
      <p:sp>
        <p:nvSpPr>
          <p:cNvPr id="3" name="Espace réservé du contenu 2"/>
          <p:cNvSpPr>
            <a:spLocks noGrp="1"/>
          </p:cNvSpPr>
          <p:nvPr>
            <p:ph idx="1"/>
          </p:nvPr>
        </p:nvSpPr>
        <p:spPr/>
        <p:txBody>
          <a:bodyPr>
            <a:normAutofit lnSpcReduction="10000"/>
          </a:bodyPr>
          <a:lstStyle/>
          <a:p>
            <a:r>
              <a:rPr lang="fr-FR" dirty="0" smtClean="0"/>
              <a:t>Personne de tout âge</a:t>
            </a:r>
          </a:p>
          <a:p>
            <a:r>
              <a:rPr lang="fr-FR" dirty="0" smtClean="0"/>
              <a:t>Situation de vie et non seulement une situation clinique</a:t>
            </a:r>
          </a:p>
          <a:p>
            <a:r>
              <a:rPr lang="fr-FR" dirty="0" smtClean="0"/>
              <a:t>Etiologies: dysfonctionnement précoce ou pendant le développement</a:t>
            </a:r>
          </a:p>
          <a:p>
            <a:r>
              <a:rPr lang="fr-FR" dirty="0" smtClean="0"/>
              <a:t>Graves perturbations multiples, évolutives, complexes et intriqués</a:t>
            </a:r>
          </a:p>
          <a:p>
            <a:r>
              <a:rPr lang="fr-FR" dirty="0" smtClean="0"/>
              <a:t> atteinte motrice, perceptive, cognitive, relations humaines/environnement</a:t>
            </a:r>
          </a:p>
          <a:p>
            <a:r>
              <a:rPr lang="fr-FR" dirty="0" smtClean="0">
                <a:solidFill>
                  <a:schemeClr val="accent2"/>
                </a:solidFill>
              </a:rPr>
              <a:t>Vulnérabilité</a:t>
            </a:r>
            <a:r>
              <a:rPr lang="fr-FR" dirty="0" smtClean="0"/>
              <a:t> physique, psychique et sociale</a:t>
            </a:r>
          </a:p>
          <a:p>
            <a:r>
              <a:rPr lang="fr-FR" dirty="0" smtClean="0"/>
              <a:t>Signes autistiques</a:t>
            </a:r>
          </a:p>
          <a:p>
            <a:r>
              <a:rPr lang="fr-FR" dirty="0" smtClean="0"/>
              <a:t>Nécessité de </a:t>
            </a:r>
            <a:r>
              <a:rPr lang="fr-FR" dirty="0" smtClean="0">
                <a:solidFill>
                  <a:schemeClr val="accent2"/>
                </a:solidFill>
              </a:rPr>
              <a:t>protection</a:t>
            </a:r>
            <a:endParaRPr lang="fr-FR" dirty="0">
              <a:solidFill>
                <a:schemeClr val="accent2"/>
              </a:solidFill>
            </a:endParaRP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7920" y="4094480"/>
            <a:ext cx="4704080" cy="2763520"/>
          </a:xfrm>
          <a:prstGeom prst="rect">
            <a:avLst/>
          </a:prstGeom>
        </p:spPr>
      </p:pic>
      <p:pic>
        <p:nvPicPr>
          <p:cNvPr id="5" name="Image 4"/>
          <p:cNvPicPr>
            <a:picLocks noChangeAspect="1"/>
          </p:cNvPicPr>
          <p:nvPr/>
        </p:nvPicPr>
        <p:blipFill>
          <a:blip r:embed="rId3"/>
          <a:stretch>
            <a:fillRect/>
          </a:stretch>
        </p:blipFill>
        <p:spPr>
          <a:xfrm>
            <a:off x="9629775" y="193357"/>
            <a:ext cx="2143125" cy="2143125"/>
          </a:xfrm>
          <a:prstGeom prst="rect">
            <a:avLst/>
          </a:prstGeom>
        </p:spPr>
      </p:pic>
    </p:spTree>
    <p:extLst>
      <p:ext uri="{BB962C8B-B14F-4D97-AF65-F5344CB8AC3E}">
        <p14:creationId xmlns:p14="http://schemas.microsoft.com/office/powerpoint/2010/main" val="19368054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3215640" cy="6228715"/>
          </a:xfrm>
        </p:spPr>
        <p:txBody>
          <a:bodyPr/>
          <a:lstStyle/>
          <a:p>
            <a:r>
              <a:rPr lang="fr-FR" b="1" dirty="0" smtClean="0">
                <a:solidFill>
                  <a:schemeClr val="accent2"/>
                </a:solidFill>
              </a:rPr>
              <a:t>La place du Polyhandicap parmi les handicaps neurologique</a:t>
            </a:r>
            <a:r>
              <a:rPr lang="fr-FR" b="1" dirty="0">
                <a:solidFill>
                  <a:schemeClr val="accent2"/>
                </a:solidFill>
              </a:rPr>
              <a:t/>
            </a:r>
            <a:br>
              <a:rPr lang="fr-FR" b="1" dirty="0">
                <a:solidFill>
                  <a:schemeClr val="accent2"/>
                </a:solidFill>
              </a:rPr>
            </a:br>
            <a:r>
              <a:rPr lang="fr-FR" b="1" dirty="0" smtClean="0">
                <a:solidFill>
                  <a:schemeClr val="accent2"/>
                </a:solidFill>
              </a:rPr>
              <a:t>(</a:t>
            </a:r>
            <a:r>
              <a:rPr lang="fr-FR" b="1" dirty="0" err="1" smtClean="0">
                <a:solidFill>
                  <a:schemeClr val="accent2"/>
                </a:solidFill>
              </a:rPr>
              <a:t>Ponsot</a:t>
            </a:r>
            <a:r>
              <a:rPr lang="fr-FR" b="1" dirty="0" smtClean="0">
                <a:solidFill>
                  <a:schemeClr val="accent2"/>
                </a:solidFill>
              </a:rPr>
              <a:t>)</a:t>
            </a:r>
            <a:endParaRPr lang="fr-FR" b="1" dirty="0">
              <a:solidFill>
                <a:schemeClr val="accent2"/>
              </a:solidFill>
            </a:endParaRPr>
          </a:p>
        </p:txBody>
      </p:sp>
      <p:pic>
        <p:nvPicPr>
          <p:cNvPr id="4" name="Espace réservé du contenu 3"/>
          <p:cNvPicPr>
            <a:picLocks noGrp="1" noChangeAspect="1"/>
          </p:cNvPicPr>
          <p:nvPr>
            <p:ph idx="1"/>
          </p:nvPr>
        </p:nvPicPr>
        <p:blipFill>
          <a:blip r:embed="rId2"/>
          <a:stretch>
            <a:fillRect/>
          </a:stretch>
        </p:blipFill>
        <p:spPr>
          <a:xfrm>
            <a:off x="4135120" y="0"/>
            <a:ext cx="8056880" cy="6858000"/>
          </a:xfrm>
          <a:prstGeom prst="rect">
            <a:avLst/>
          </a:prstGeom>
        </p:spPr>
      </p:pic>
    </p:spTree>
    <p:extLst>
      <p:ext uri="{BB962C8B-B14F-4D97-AF65-F5344CB8AC3E}">
        <p14:creationId xmlns:p14="http://schemas.microsoft.com/office/powerpoint/2010/main" val="2798100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1"/>
            <a:ext cx="10515600" cy="1690688"/>
          </a:xfrm>
        </p:spPr>
        <p:txBody>
          <a:bodyPr/>
          <a:lstStyle/>
          <a:p>
            <a:pPr algn="ctr"/>
            <a:r>
              <a:rPr lang="fr-FR" b="1" dirty="0" smtClean="0">
                <a:solidFill>
                  <a:schemeClr val="accent2"/>
                </a:solidFill>
              </a:rPr>
              <a:t>Et à l’International?</a:t>
            </a:r>
            <a:endParaRPr lang="fr-FR" b="1" dirty="0">
              <a:solidFill>
                <a:schemeClr val="accent2"/>
              </a:solidFill>
            </a:endParaRPr>
          </a:p>
        </p:txBody>
      </p:sp>
      <p:pic>
        <p:nvPicPr>
          <p:cNvPr id="10242" name="Picture 2" descr="Mappemonde pour enfant: globes, cartes, puzzle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24923" y="1290320"/>
            <a:ext cx="7399913" cy="4937760"/>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24720" y="5183840"/>
            <a:ext cx="2357120" cy="1674160"/>
          </a:xfrm>
          <a:prstGeom prst="rect">
            <a:avLst/>
          </a:prstGeom>
        </p:spPr>
      </p:pic>
    </p:spTree>
    <p:extLst>
      <p:ext uri="{BB962C8B-B14F-4D97-AF65-F5344CB8AC3E}">
        <p14:creationId xmlns:p14="http://schemas.microsoft.com/office/powerpoint/2010/main" val="20738630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692727"/>
            <a:ext cx="12192000" cy="7675417"/>
          </a:xfrm>
        </p:spPr>
      </p:pic>
    </p:spTree>
    <p:extLst>
      <p:ext uri="{BB962C8B-B14F-4D97-AF65-F5344CB8AC3E}">
        <p14:creationId xmlns:p14="http://schemas.microsoft.com/office/powerpoint/2010/main" val="19552591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b="1" dirty="0" smtClean="0">
                <a:solidFill>
                  <a:schemeClr val="accent2"/>
                </a:solidFill>
              </a:rPr>
              <a:t> PIMD</a:t>
            </a:r>
            <a:br>
              <a:rPr lang="fr-FR" b="1" dirty="0" smtClean="0">
                <a:solidFill>
                  <a:schemeClr val="accent2"/>
                </a:solidFill>
              </a:rPr>
            </a:br>
            <a:r>
              <a:rPr lang="fr-FR" b="1" dirty="0" smtClean="0">
                <a:solidFill>
                  <a:schemeClr val="accent2"/>
                </a:solidFill>
              </a:rPr>
              <a:t> </a:t>
            </a:r>
            <a:r>
              <a:rPr lang="fr-FR" b="1" dirty="0" err="1" smtClean="0">
                <a:solidFill>
                  <a:schemeClr val="accent2"/>
                </a:solidFill>
              </a:rPr>
              <a:t>Profound</a:t>
            </a:r>
            <a:r>
              <a:rPr lang="fr-FR" b="1" dirty="0" smtClean="0">
                <a:solidFill>
                  <a:schemeClr val="accent2"/>
                </a:solidFill>
              </a:rPr>
              <a:t> </a:t>
            </a:r>
            <a:r>
              <a:rPr lang="fr-FR" b="1" dirty="0" err="1" smtClean="0">
                <a:solidFill>
                  <a:schemeClr val="accent2"/>
                </a:solidFill>
              </a:rPr>
              <a:t>Intellectual</a:t>
            </a:r>
            <a:r>
              <a:rPr lang="fr-FR" b="1" dirty="0" smtClean="0">
                <a:solidFill>
                  <a:schemeClr val="accent2"/>
                </a:solidFill>
              </a:rPr>
              <a:t> and multiples </a:t>
            </a:r>
            <a:r>
              <a:rPr lang="fr-FR" b="1" dirty="0" err="1" smtClean="0">
                <a:solidFill>
                  <a:schemeClr val="accent2"/>
                </a:solidFill>
              </a:rPr>
              <a:t>disabilities</a:t>
            </a:r>
            <a:endParaRPr lang="fr-FR" b="1" dirty="0">
              <a:solidFill>
                <a:schemeClr val="accent2"/>
              </a:solidFill>
            </a:endParaRPr>
          </a:p>
        </p:txBody>
      </p:sp>
      <p:sp>
        <p:nvSpPr>
          <p:cNvPr id="3" name="Espace réservé du contenu 2"/>
          <p:cNvSpPr>
            <a:spLocks noGrp="1"/>
          </p:cNvSpPr>
          <p:nvPr>
            <p:ph idx="1"/>
          </p:nvPr>
        </p:nvSpPr>
        <p:spPr/>
        <p:txBody>
          <a:bodyPr/>
          <a:lstStyle/>
          <a:p>
            <a:pPr marL="0" indent="0">
              <a:buNone/>
            </a:pPr>
            <a:endParaRPr lang="fr-FR" dirty="0" smtClean="0"/>
          </a:p>
          <a:p>
            <a:r>
              <a:rPr lang="fr-FR" dirty="0" err="1" smtClean="0"/>
              <a:t>Intellectual</a:t>
            </a:r>
            <a:r>
              <a:rPr lang="fr-FR" dirty="0" smtClean="0"/>
              <a:t> </a:t>
            </a:r>
            <a:r>
              <a:rPr lang="fr-FR" dirty="0" err="1"/>
              <a:t>d</a:t>
            </a:r>
            <a:r>
              <a:rPr lang="fr-FR" dirty="0" err="1" smtClean="0"/>
              <a:t>isabilities</a:t>
            </a:r>
            <a:r>
              <a:rPr lang="fr-FR" dirty="0" smtClean="0"/>
              <a:t> </a:t>
            </a:r>
            <a:r>
              <a:rPr lang="fr-FR" dirty="0" err="1" smtClean="0"/>
              <a:t>combined</a:t>
            </a:r>
            <a:r>
              <a:rPr lang="fr-FR" dirty="0" smtClean="0"/>
              <a:t> </a:t>
            </a:r>
            <a:r>
              <a:rPr lang="fr-FR" dirty="0" err="1" smtClean="0"/>
              <a:t>with</a:t>
            </a:r>
            <a:r>
              <a:rPr lang="fr-FR" dirty="0" smtClean="0"/>
              <a:t> </a:t>
            </a:r>
            <a:r>
              <a:rPr lang="fr-FR" dirty="0" err="1" smtClean="0"/>
              <a:t>profound</a:t>
            </a:r>
            <a:r>
              <a:rPr lang="fr-FR" dirty="0" smtClean="0"/>
              <a:t> </a:t>
            </a:r>
            <a:r>
              <a:rPr lang="fr-FR" dirty="0" err="1" smtClean="0"/>
              <a:t>physical</a:t>
            </a:r>
            <a:r>
              <a:rPr lang="fr-FR" dirty="0" smtClean="0"/>
              <a:t> </a:t>
            </a:r>
            <a:r>
              <a:rPr lang="fr-FR" dirty="0" err="1" smtClean="0"/>
              <a:t>disabilities</a:t>
            </a:r>
            <a:r>
              <a:rPr lang="fr-FR" dirty="0" smtClean="0"/>
              <a:t> and </a:t>
            </a:r>
            <a:r>
              <a:rPr lang="fr-FR" dirty="0" err="1" smtClean="0"/>
              <a:t>commmonly</a:t>
            </a:r>
            <a:r>
              <a:rPr lang="fr-FR" dirty="0" smtClean="0"/>
              <a:t> </a:t>
            </a:r>
            <a:r>
              <a:rPr lang="fr-FR" dirty="0" err="1" smtClean="0"/>
              <a:t>medical</a:t>
            </a:r>
            <a:r>
              <a:rPr lang="fr-FR" dirty="0" smtClean="0"/>
              <a:t> complications </a:t>
            </a:r>
            <a:r>
              <a:rPr lang="fr-FR" dirty="0" err="1" smtClean="0"/>
              <a:t>resulting</a:t>
            </a:r>
            <a:r>
              <a:rPr lang="fr-FR" dirty="0" smtClean="0"/>
              <a:t> in </a:t>
            </a:r>
            <a:r>
              <a:rPr lang="fr-FR" dirty="0" err="1" smtClean="0"/>
              <a:t>children</a:t>
            </a:r>
            <a:r>
              <a:rPr lang="fr-FR" dirty="0" smtClean="0"/>
              <a:t> </a:t>
            </a:r>
            <a:r>
              <a:rPr lang="fr-FR" dirty="0" err="1" smtClean="0"/>
              <a:t>being</a:t>
            </a:r>
            <a:r>
              <a:rPr lang="fr-FR" dirty="0" smtClean="0"/>
              <a:t> </a:t>
            </a:r>
            <a:r>
              <a:rPr lang="fr-FR" dirty="0" err="1" smtClean="0"/>
              <a:t>heavily</a:t>
            </a:r>
            <a:r>
              <a:rPr lang="fr-FR" dirty="0" smtClean="0"/>
              <a:t> </a:t>
            </a:r>
            <a:r>
              <a:rPr lang="fr-FR" dirty="0" err="1" smtClean="0"/>
              <a:t>dependant</a:t>
            </a:r>
            <a:r>
              <a:rPr lang="fr-FR" dirty="0" smtClean="0"/>
              <a:t> on </a:t>
            </a:r>
            <a:r>
              <a:rPr lang="fr-FR" dirty="0" err="1" smtClean="0"/>
              <a:t>others</a:t>
            </a:r>
            <a:endParaRPr lang="fr-FR" dirty="0" smtClean="0"/>
          </a:p>
          <a:p>
            <a:r>
              <a:rPr lang="fr-FR" dirty="0" smtClean="0"/>
              <a:t>PMD: </a:t>
            </a:r>
            <a:r>
              <a:rPr lang="fr-FR" dirty="0" err="1" smtClean="0"/>
              <a:t>Profound</a:t>
            </a:r>
            <a:r>
              <a:rPr lang="fr-FR" dirty="0" smtClean="0"/>
              <a:t> multiples </a:t>
            </a:r>
            <a:r>
              <a:rPr lang="fr-FR" dirty="0" err="1" smtClean="0"/>
              <a:t>disabilities</a:t>
            </a:r>
            <a:endParaRPr lang="fr-FR" dirty="0" smtClean="0"/>
          </a:p>
          <a:p>
            <a:r>
              <a:rPr lang="fr-FR" dirty="0" smtClean="0"/>
              <a:t>SMID: </a:t>
            </a:r>
            <a:r>
              <a:rPr lang="fr-FR" dirty="0" err="1" smtClean="0"/>
              <a:t>severe</a:t>
            </a:r>
            <a:r>
              <a:rPr lang="fr-FR" dirty="0" smtClean="0"/>
              <a:t> </a:t>
            </a:r>
            <a:r>
              <a:rPr lang="fr-FR" dirty="0" err="1" smtClean="0"/>
              <a:t>motoric</a:t>
            </a:r>
            <a:r>
              <a:rPr lang="fr-FR" dirty="0" smtClean="0"/>
              <a:t> and </a:t>
            </a:r>
            <a:r>
              <a:rPr lang="fr-FR" dirty="0" err="1" smtClean="0"/>
              <a:t>intellectual</a:t>
            </a:r>
            <a:r>
              <a:rPr lang="fr-FR" dirty="0" smtClean="0"/>
              <a:t> </a:t>
            </a:r>
            <a:r>
              <a:rPr lang="fr-FR" dirty="0" err="1" smtClean="0"/>
              <a:t>disabilities</a:t>
            </a:r>
            <a:r>
              <a:rPr lang="fr-FR" dirty="0" smtClean="0"/>
              <a:t> (Japon)</a:t>
            </a:r>
          </a:p>
          <a:p>
            <a:r>
              <a:rPr lang="fr-FR" dirty="0" smtClean="0"/>
              <a:t>PIMD </a:t>
            </a:r>
            <a:r>
              <a:rPr lang="fr-FR" dirty="0" err="1" smtClean="0"/>
              <a:t>spectrum</a:t>
            </a:r>
            <a:endParaRPr lang="fr-FR" dirty="0" smtClean="0"/>
          </a:p>
          <a:p>
            <a:pPr marL="0" indent="0">
              <a:buNone/>
            </a:pPr>
            <a:r>
              <a:rPr lang="fr-FR" sz="2400" dirty="0" smtClean="0">
                <a:solidFill>
                  <a:schemeClr val="accent1"/>
                </a:solidFill>
              </a:rPr>
              <a:t>(Non, ce n’est pas </a:t>
            </a:r>
            <a:r>
              <a:rPr lang="fr-FR" sz="2400" b="1" dirty="0" smtClean="0">
                <a:solidFill>
                  <a:schemeClr val="accent1"/>
                </a:solidFill>
              </a:rPr>
              <a:t>P</a:t>
            </a:r>
            <a:r>
              <a:rPr lang="fr-FR" sz="2400" dirty="0" smtClean="0">
                <a:solidFill>
                  <a:schemeClr val="accent1"/>
                </a:solidFill>
              </a:rPr>
              <a:t>arty </a:t>
            </a:r>
            <a:r>
              <a:rPr lang="fr-FR" sz="2400" b="1" dirty="0" smtClean="0">
                <a:solidFill>
                  <a:schemeClr val="accent1"/>
                </a:solidFill>
              </a:rPr>
              <a:t>I</a:t>
            </a:r>
            <a:r>
              <a:rPr lang="fr-FR" sz="2400" dirty="0" smtClean="0">
                <a:solidFill>
                  <a:schemeClr val="accent1"/>
                </a:solidFill>
              </a:rPr>
              <a:t>n </a:t>
            </a:r>
            <a:r>
              <a:rPr lang="fr-FR" sz="2400" b="1" dirty="0">
                <a:solidFill>
                  <a:schemeClr val="accent1"/>
                </a:solidFill>
              </a:rPr>
              <a:t>M</a:t>
            </a:r>
            <a:r>
              <a:rPr lang="fr-FR" sz="2400" dirty="0" smtClean="0">
                <a:solidFill>
                  <a:schemeClr val="accent1"/>
                </a:solidFill>
              </a:rPr>
              <a:t>y </a:t>
            </a:r>
            <a:r>
              <a:rPr lang="fr-FR" sz="2400" b="1" dirty="0" err="1">
                <a:solidFill>
                  <a:schemeClr val="accent1"/>
                </a:solidFill>
              </a:rPr>
              <a:t>D</a:t>
            </a:r>
            <a:r>
              <a:rPr lang="fr-FR" sz="2400" dirty="0" err="1" smtClean="0">
                <a:solidFill>
                  <a:schemeClr val="accent1"/>
                </a:solidFill>
              </a:rPr>
              <a:t>orm</a:t>
            </a:r>
            <a:r>
              <a:rPr lang="fr-FR" sz="2400" dirty="0" smtClean="0">
                <a:solidFill>
                  <a:schemeClr val="accent1"/>
                </a:solidFill>
              </a:rPr>
              <a:t> ou </a:t>
            </a:r>
            <a:r>
              <a:rPr lang="fr-FR" sz="2400" dirty="0" err="1" smtClean="0">
                <a:solidFill>
                  <a:schemeClr val="accent1"/>
                </a:solidFill>
              </a:rPr>
              <a:t>pyjamaparty</a:t>
            </a:r>
            <a:r>
              <a:rPr lang="fr-FR" sz="2400" dirty="0" smtClean="0">
                <a:solidFill>
                  <a:schemeClr val="accent1"/>
                </a:solidFill>
              </a:rPr>
              <a:t>, jeu vidéo</a:t>
            </a:r>
            <a:r>
              <a:rPr lang="fr-FR" sz="2000" dirty="0" smtClean="0">
                <a:solidFill>
                  <a:schemeClr val="accent1"/>
                </a:solidFill>
              </a:rPr>
              <a:t>)</a:t>
            </a:r>
          </a:p>
          <a:p>
            <a:pPr marL="0" indent="0">
              <a:buNone/>
            </a:pPr>
            <a:r>
              <a:rPr lang="fr-FR" sz="2000" dirty="0" smtClean="0">
                <a:solidFill>
                  <a:schemeClr val="accent1"/>
                </a:solidFill>
              </a:rPr>
              <a:t>PIMD????</a:t>
            </a:r>
          </a:p>
          <a:p>
            <a:endParaRPr lang="fr-FR" dirty="0"/>
          </a:p>
          <a:p>
            <a:endParaRPr lang="fr-FR"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79840" y="4754880"/>
            <a:ext cx="3312160" cy="2103119"/>
          </a:xfrm>
          <a:prstGeom prst="rect">
            <a:avLst/>
          </a:prstGeom>
        </p:spPr>
      </p:pic>
      <p:pic>
        <p:nvPicPr>
          <p:cNvPr id="5" name="Image 4"/>
          <p:cNvPicPr>
            <a:picLocks noChangeAspect="1"/>
          </p:cNvPicPr>
          <p:nvPr/>
        </p:nvPicPr>
        <p:blipFill>
          <a:blip r:embed="rId3"/>
          <a:stretch>
            <a:fillRect/>
          </a:stretch>
        </p:blipFill>
        <p:spPr>
          <a:xfrm>
            <a:off x="2250440" y="5577604"/>
            <a:ext cx="1447800" cy="1198718"/>
          </a:xfrm>
          <a:prstGeom prst="rect">
            <a:avLst/>
          </a:prstGeom>
        </p:spPr>
      </p:pic>
    </p:spTree>
    <p:extLst>
      <p:ext uri="{BB962C8B-B14F-4D97-AF65-F5344CB8AC3E}">
        <p14:creationId xmlns:p14="http://schemas.microsoft.com/office/powerpoint/2010/main" val="19044370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7952423" cy="981744"/>
          </a:xfrm>
        </p:spPr>
        <p:txBody>
          <a:bodyPr/>
          <a:lstStyle/>
          <a:p>
            <a:pPr algn="ctr"/>
            <a:r>
              <a:rPr lang="fr-FR" b="1" dirty="0" smtClean="0">
                <a:solidFill>
                  <a:schemeClr val="accent2"/>
                </a:solidFill>
              </a:rPr>
              <a:t>PIMD</a:t>
            </a:r>
            <a:r>
              <a:rPr lang="fr-FR" b="1" dirty="0">
                <a:solidFill>
                  <a:schemeClr val="accent2"/>
                </a:solidFill>
              </a:rPr>
              <a:t>:</a:t>
            </a:r>
            <a:r>
              <a:rPr lang="fr-FR" b="1" dirty="0" smtClean="0">
                <a:solidFill>
                  <a:schemeClr val="accent2"/>
                </a:solidFill>
              </a:rPr>
              <a:t> Définition internationale</a:t>
            </a:r>
            <a:endParaRPr lang="fr-FR" b="1" dirty="0">
              <a:solidFill>
                <a:schemeClr val="accent2"/>
              </a:solidFill>
            </a:endParaRPr>
          </a:p>
        </p:txBody>
      </p:sp>
      <p:sp>
        <p:nvSpPr>
          <p:cNvPr id="3" name="Espace réservé du contenu 2"/>
          <p:cNvSpPr>
            <a:spLocks noGrp="1"/>
          </p:cNvSpPr>
          <p:nvPr>
            <p:ph idx="1"/>
          </p:nvPr>
        </p:nvSpPr>
        <p:spPr/>
        <p:txBody>
          <a:bodyPr/>
          <a:lstStyle/>
          <a:p>
            <a:pPr algn="ctr"/>
            <a:r>
              <a:rPr lang="fr-FR" b="1" dirty="0" smtClean="0"/>
              <a:t>Personnes ayant une déficience mentale profonde associée à de multiples déficiences en particulier motrices sévères comme la tétraplégie spastique avec association fréquente de troubles neurosensoriels.</a:t>
            </a:r>
          </a:p>
          <a:p>
            <a:r>
              <a:rPr lang="fr-FR" dirty="0" smtClean="0"/>
              <a:t>Groupe hétérogène</a:t>
            </a:r>
          </a:p>
          <a:p>
            <a:r>
              <a:rPr lang="fr-FR" dirty="0" smtClean="0"/>
              <a:t>Définition médicale large incluant des étiologies tardives</a:t>
            </a:r>
          </a:p>
          <a:p>
            <a:r>
              <a:rPr lang="fr-FR" dirty="0" smtClean="0"/>
              <a:t> Permettant l’échange international</a:t>
            </a:r>
          </a:p>
          <a:p>
            <a:r>
              <a:rPr lang="fr-FR" dirty="0" smtClean="0"/>
              <a:t>IASSID: </a:t>
            </a:r>
            <a:r>
              <a:rPr lang="fr-FR" dirty="0" err="1" smtClean="0"/>
              <a:t>assoc</a:t>
            </a:r>
            <a:r>
              <a:rPr lang="fr-FR" dirty="0" smtClean="0"/>
              <a:t>. international recherche handicap</a:t>
            </a:r>
          </a:p>
          <a:p>
            <a:endParaRPr lang="fr-FR" dirty="0"/>
          </a:p>
        </p:txBody>
      </p:sp>
      <p:sp>
        <p:nvSpPr>
          <p:cNvPr id="4" name="AutoShape 2" descr="Terre - Europe, Afrique et Moyen-Orient - planète Terre, vue satellite - SKU 009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 name="AutoShape 4" descr="Terre - Europe, Afrique et Moyen-Orient - planète Terre, vue satellite - SKU 0090"/>
          <p:cNvSpPr>
            <a:spLocks noChangeAspect="1" noChangeArrowheads="1"/>
          </p:cNvSpPr>
          <p:nvPr/>
        </p:nvSpPr>
        <p:spPr bwMode="auto">
          <a:xfrm>
            <a:off x="307974" y="115598"/>
            <a:ext cx="1256665" cy="75276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6" descr="Terre - Europe, Afrique et Moyen-Orient - planète Terre, vue satellite - SKU 0090"/>
          <p:cNvSpPr>
            <a:spLocks noChangeAspect="1" noChangeArrowheads="1"/>
          </p:cNvSpPr>
          <p:nvPr/>
        </p:nvSpPr>
        <p:spPr bwMode="auto">
          <a:xfrm>
            <a:off x="307975" y="7938"/>
            <a:ext cx="230505" cy="23050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8" name="Image 7"/>
          <p:cNvPicPr>
            <a:picLocks noChangeAspect="1"/>
          </p:cNvPicPr>
          <p:nvPr/>
        </p:nvPicPr>
        <p:blipFill>
          <a:blip r:embed="rId2"/>
          <a:stretch>
            <a:fillRect/>
          </a:stretch>
        </p:blipFill>
        <p:spPr>
          <a:xfrm flipV="1">
            <a:off x="5524183" y="7936"/>
            <a:ext cx="6858000" cy="45719"/>
          </a:xfrm>
          <a:prstGeom prst="rect">
            <a:avLst/>
          </a:prstGeom>
        </p:spPr>
      </p:pic>
      <p:pic>
        <p:nvPicPr>
          <p:cNvPr id="9" name="Imag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7396" y="4907280"/>
            <a:ext cx="3670942" cy="1910080"/>
          </a:xfrm>
          <a:prstGeom prst="rect">
            <a:avLst/>
          </a:prstGeom>
        </p:spPr>
      </p:pic>
    </p:spTree>
    <p:extLst>
      <p:ext uri="{BB962C8B-B14F-4D97-AF65-F5344CB8AC3E}">
        <p14:creationId xmlns:p14="http://schemas.microsoft.com/office/powerpoint/2010/main" val="40946647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smtClean="0">
                <a:solidFill>
                  <a:schemeClr val="accent2"/>
                </a:solidFill>
              </a:rPr>
              <a:t>En Allemagne: « </a:t>
            </a:r>
            <a:r>
              <a:rPr lang="fr-FR" b="1" dirty="0" err="1" smtClean="0">
                <a:solidFill>
                  <a:schemeClr val="accent2"/>
                </a:solidFill>
              </a:rPr>
              <a:t>Schwerstbehinderung</a:t>
            </a:r>
            <a:r>
              <a:rPr lang="fr-FR" b="1" dirty="0" smtClean="0">
                <a:solidFill>
                  <a:schemeClr val="accent2"/>
                </a:solidFill>
              </a:rPr>
              <a:t> »</a:t>
            </a:r>
            <a:br>
              <a:rPr lang="fr-FR" b="1" dirty="0" smtClean="0">
                <a:solidFill>
                  <a:schemeClr val="accent2"/>
                </a:solidFill>
              </a:rPr>
            </a:br>
            <a:r>
              <a:rPr lang="fr-FR" b="1" dirty="0" smtClean="0">
                <a:solidFill>
                  <a:schemeClr val="accent2"/>
                </a:solidFill>
              </a:rPr>
              <a:t>« Handicap gravissime »</a:t>
            </a:r>
            <a:endParaRPr lang="fr-FR" b="1" dirty="0">
              <a:solidFill>
                <a:schemeClr val="accent2"/>
              </a:solidFill>
            </a:endParaRPr>
          </a:p>
        </p:txBody>
      </p:sp>
      <p:sp>
        <p:nvSpPr>
          <p:cNvPr id="3" name="Espace réservé du contenu 2"/>
          <p:cNvSpPr>
            <a:spLocks noGrp="1"/>
          </p:cNvSpPr>
          <p:nvPr>
            <p:ph idx="1"/>
          </p:nvPr>
        </p:nvSpPr>
        <p:spPr>
          <a:xfrm>
            <a:off x="838200" y="1564640"/>
            <a:ext cx="10515600" cy="4612323"/>
          </a:xfrm>
        </p:spPr>
        <p:txBody>
          <a:bodyPr>
            <a:noAutofit/>
          </a:bodyPr>
          <a:lstStyle/>
          <a:p>
            <a:r>
              <a:rPr lang="fr-FR" sz="2400" dirty="0" err="1" smtClean="0"/>
              <a:t>Schwer</a:t>
            </a:r>
            <a:r>
              <a:rPr lang="fr-FR" sz="2400" dirty="0" smtClean="0"/>
              <a:t> = sévère ou grave; </a:t>
            </a:r>
            <a:r>
              <a:rPr lang="fr-FR" sz="2400" dirty="0" err="1" smtClean="0"/>
              <a:t>schwerst</a:t>
            </a:r>
            <a:r>
              <a:rPr lang="fr-FR" sz="2400" dirty="0" smtClean="0"/>
              <a:t> = superlatif = gravissime </a:t>
            </a:r>
          </a:p>
          <a:p>
            <a:r>
              <a:rPr lang="fr-FR" sz="2400" dirty="0" smtClean="0"/>
              <a:t>Description et définition clinique de la fonction et du « degré » de handicap:</a:t>
            </a:r>
          </a:p>
          <a:p>
            <a:r>
              <a:rPr lang="fr-FR" sz="2400" dirty="0" smtClean="0"/>
              <a:t>Pas de déplacement, même pas au sol</a:t>
            </a:r>
          </a:p>
          <a:p>
            <a:r>
              <a:rPr lang="fr-FR" sz="2400" dirty="0" smtClean="0"/>
              <a:t>Pas d’utilisation des mains pour des actes volontaires et construits, par exemple jouer ou manger</a:t>
            </a:r>
          </a:p>
          <a:p>
            <a:r>
              <a:rPr lang="fr-FR" sz="2400" dirty="0" smtClean="0"/>
              <a:t>Pas de langage</a:t>
            </a:r>
          </a:p>
          <a:p>
            <a:r>
              <a:rPr lang="fr-FR" sz="2400" dirty="0" smtClean="0"/>
              <a:t>Perception limitée à l’entourage direct et immédiat</a:t>
            </a:r>
          </a:p>
          <a:p>
            <a:r>
              <a:rPr lang="fr-FR" sz="2400" dirty="0" smtClean="0"/>
              <a:t>Réactions limitées à l’immédiateté, pas d’abstraction</a:t>
            </a:r>
          </a:p>
          <a:p>
            <a:r>
              <a:rPr lang="fr-FR" sz="2400" dirty="0" smtClean="0"/>
              <a:t>Relation individuelle uniquement</a:t>
            </a:r>
          </a:p>
          <a:p>
            <a:r>
              <a:rPr lang="fr-FR" sz="2400" dirty="0" smtClean="0"/>
              <a:t>Dépendance totale</a:t>
            </a:r>
          </a:p>
          <a:p>
            <a:r>
              <a:rPr lang="fr-FR" sz="2400" dirty="0" smtClean="0">
                <a:solidFill>
                  <a:schemeClr val="accent2"/>
                </a:solidFill>
              </a:rPr>
              <a:t>HAD :IDE/puer H24 (handicap « sanitaire »)</a:t>
            </a:r>
          </a:p>
          <a:p>
            <a:pPr marL="0" indent="0">
              <a:buNone/>
            </a:pPr>
            <a:endParaRPr lang="fr-FR" sz="2400" dirty="0"/>
          </a:p>
        </p:txBody>
      </p:sp>
      <p:pic>
        <p:nvPicPr>
          <p:cNvPr id="5" name="Image 4"/>
          <p:cNvPicPr>
            <a:picLocks noChangeAspect="1"/>
          </p:cNvPicPr>
          <p:nvPr/>
        </p:nvPicPr>
        <p:blipFill>
          <a:blip r:embed="rId2"/>
          <a:stretch>
            <a:fillRect/>
          </a:stretch>
        </p:blipFill>
        <p:spPr>
          <a:xfrm>
            <a:off x="9916160" y="3558820"/>
            <a:ext cx="1520190" cy="1682750"/>
          </a:xfrm>
          <a:prstGeom prst="rect">
            <a:avLst/>
          </a:prstGeom>
        </p:spPr>
      </p:pic>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6160" y="5241570"/>
            <a:ext cx="2275840" cy="1616430"/>
          </a:xfrm>
          <a:prstGeom prst="rect">
            <a:avLst/>
          </a:prstGeom>
        </p:spPr>
      </p:pic>
      <p:pic>
        <p:nvPicPr>
          <p:cNvPr id="7" name="Image 6"/>
          <p:cNvPicPr>
            <a:picLocks noChangeAspect="1"/>
          </p:cNvPicPr>
          <p:nvPr/>
        </p:nvPicPr>
        <p:blipFill>
          <a:blip r:embed="rId4"/>
          <a:stretch>
            <a:fillRect/>
          </a:stretch>
        </p:blipFill>
        <p:spPr>
          <a:xfrm>
            <a:off x="9347517" y="3527070"/>
            <a:ext cx="2657475" cy="1714500"/>
          </a:xfrm>
          <a:prstGeom prst="rect">
            <a:avLst/>
          </a:prstGeom>
        </p:spPr>
      </p:pic>
    </p:spTree>
    <p:extLst>
      <p:ext uri="{BB962C8B-B14F-4D97-AF65-F5344CB8AC3E}">
        <p14:creationId xmlns:p14="http://schemas.microsoft.com/office/powerpoint/2010/main" val="1862340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chemeClr val="accent2"/>
                </a:solidFill>
              </a:rPr>
              <a:t>Aparté historique et personnel….</a:t>
            </a:r>
            <a:endParaRPr lang="fr-FR" b="1" dirty="0">
              <a:solidFill>
                <a:schemeClr val="accent2"/>
              </a:solidFill>
            </a:endParaRPr>
          </a:p>
        </p:txBody>
      </p:sp>
      <p:sp>
        <p:nvSpPr>
          <p:cNvPr id="3" name="Espace réservé du contenu 2"/>
          <p:cNvSpPr>
            <a:spLocks noGrp="1"/>
          </p:cNvSpPr>
          <p:nvPr>
            <p:ph idx="1"/>
          </p:nvPr>
        </p:nvSpPr>
        <p:spPr/>
        <p:txBody>
          <a:bodyPr/>
          <a:lstStyle/>
          <a:p>
            <a:r>
              <a:rPr lang="fr-FR" dirty="0" smtClean="0"/>
              <a:t>L’Allemagne, le Nazisme et les Institutions pour personnes en situation de Handicap</a:t>
            </a:r>
          </a:p>
          <a:p>
            <a:r>
              <a:rPr lang="fr-FR" dirty="0" smtClean="0"/>
              <a:t>Lieux de persécution et lieux de protections</a:t>
            </a:r>
          </a:p>
          <a:p>
            <a:r>
              <a:rPr lang="fr-FR" dirty="0" err="1" smtClean="0"/>
              <a:t>Bodelschwingsche</a:t>
            </a:r>
            <a:r>
              <a:rPr lang="fr-FR" dirty="0" smtClean="0"/>
              <a:t> </a:t>
            </a:r>
            <a:r>
              <a:rPr lang="fr-FR" dirty="0" err="1" smtClean="0"/>
              <a:t>Anstalten</a:t>
            </a:r>
            <a:r>
              <a:rPr lang="fr-FR" dirty="0" smtClean="0"/>
              <a:t> Bethel;</a:t>
            </a:r>
            <a:endParaRPr lang="fr-FR" dirty="0"/>
          </a:p>
        </p:txBody>
      </p:sp>
      <p:pic>
        <p:nvPicPr>
          <p:cNvPr id="4" name="Image 3"/>
          <p:cNvPicPr>
            <a:picLocks noChangeAspect="1"/>
          </p:cNvPicPr>
          <p:nvPr/>
        </p:nvPicPr>
        <p:blipFill>
          <a:blip r:embed="rId2"/>
          <a:stretch>
            <a:fillRect/>
          </a:stretch>
        </p:blipFill>
        <p:spPr>
          <a:xfrm>
            <a:off x="7674610" y="3129280"/>
            <a:ext cx="4151630" cy="2472214"/>
          </a:xfrm>
          <a:prstGeom prst="rect">
            <a:avLst/>
          </a:prstGeom>
        </p:spPr>
      </p:pic>
      <p:pic>
        <p:nvPicPr>
          <p:cNvPr id="5" name="Image 4"/>
          <p:cNvPicPr>
            <a:picLocks noChangeAspect="1"/>
          </p:cNvPicPr>
          <p:nvPr/>
        </p:nvPicPr>
        <p:blipFill>
          <a:blip r:embed="rId3"/>
          <a:stretch>
            <a:fillRect/>
          </a:stretch>
        </p:blipFill>
        <p:spPr>
          <a:xfrm>
            <a:off x="10096500" y="0"/>
            <a:ext cx="2095500" cy="2085975"/>
          </a:xfrm>
          <a:prstGeom prst="rect">
            <a:avLst/>
          </a:prstGeom>
        </p:spPr>
      </p:pic>
      <p:pic>
        <p:nvPicPr>
          <p:cNvPr id="6" name="Imag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96500" y="5882640"/>
            <a:ext cx="2095500" cy="988854"/>
          </a:xfrm>
          <a:prstGeom prst="rect">
            <a:avLst/>
          </a:prstGeom>
        </p:spPr>
      </p:pic>
      <p:pic>
        <p:nvPicPr>
          <p:cNvPr id="7" name="Image 6"/>
          <p:cNvPicPr>
            <a:picLocks noChangeAspect="1"/>
          </p:cNvPicPr>
          <p:nvPr/>
        </p:nvPicPr>
        <p:blipFill>
          <a:blip r:embed="rId5"/>
          <a:stretch>
            <a:fillRect/>
          </a:stretch>
        </p:blipFill>
        <p:spPr>
          <a:xfrm>
            <a:off x="1577023" y="4334669"/>
            <a:ext cx="4651057" cy="2198211"/>
          </a:xfrm>
          <a:prstGeom prst="rect">
            <a:avLst/>
          </a:prstGeom>
        </p:spPr>
      </p:pic>
    </p:spTree>
    <p:extLst>
      <p:ext uri="{BB962C8B-B14F-4D97-AF65-F5344CB8AC3E}">
        <p14:creationId xmlns:p14="http://schemas.microsoft.com/office/powerpoint/2010/main" val="28504322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chemeClr val="accent2"/>
                </a:solidFill>
              </a:rPr>
              <a:t>Et d’autres pays européens</a:t>
            </a:r>
            <a:r>
              <a:rPr lang="fr-FR" dirty="0" smtClean="0">
                <a:solidFill>
                  <a:schemeClr val="accent2"/>
                </a:solidFill>
              </a:rPr>
              <a:t>:</a:t>
            </a:r>
            <a:endParaRPr lang="fr-FR" dirty="0">
              <a:solidFill>
                <a:schemeClr val="accent2"/>
              </a:solidFill>
            </a:endParaRPr>
          </a:p>
        </p:txBody>
      </p:sp>
      <p:sp>
        <p:nvSpPr>
          <p:cNvPr id="3" name="Espace réservé du contenu 2"/>
          <p:cNvSpPr>
            <a:spLocks noGrp="1"/>
          </p:cNvSpPr>
          <p:nvPr>
            <p:ph idx="1"/>
          </p:nvPr>
        </p:nvSpPr>
        <p:spPr/>
        <p:txBody>
          <a:bodyPr>
            <a:normAutofit/>
          </a:bodyPr>
          <a:lstStyle/>
          <a:p>
            <a:r>
              <a:rPr lang="fr-FR" dirty="0" smtClean="0">
                <a:solidFill>
                  <a:schemeClr val="accent2"/>
                </a:solidFill>
              </a:rPr>
              <a:t>Scandinavie:</a:t>
            </a:r>
          </a:p>
          <a:p>
            <a:r>
              <a:rPr lang="fr-FR" dirty="0" smtClean="0"/>
              <a:t>pas d’institutions, accompagnement domicile ou accueil de jour</a:t>
            </a:r>
          </a:p>
          <a:p>
            <a:r>
              <a:rPr lang="fr-FR" dirty="0" smtClean="0"/>
              <a:t>+/- scolarisation</a:t>
            </a:r>
          </a:p>
          <a:p>
            <a:r>
              <a:rPr lang="fr-FR" dirty="0" smtClean="0"/>
              <a:t>Risque de dilution d’expertise</a:t>
            </a:r>
          </a:p>
          <a:p>
            <a:r>
              <a:rPr lang="fr-FR" dirty="0" smtClean="0">
                <a:solidFill>
                  <a:schemeClr val="accent2"/>
                </a:solidFill>
              </a:rPr>
              <a:t>Italie:</a:t>
            </a:r>
          </a:p>
          <a:p>
            <a:r>
              <a:rPr lang="fr-FR" dirty="0" smtClean="0"/>
              <a:t>5 établissements</a:t>
            </a:r>
          </a:p>
          <a:p>
            <a:r>
              <a:rPr lang="fr-FR" dirty="0" smtClean="0"/>
              <a:t>Modèle médical coordonné avec Centre d’appel et d’experts dans les </a:t>
            </a:r>
            <a:r>
              <a:rPr lang="fr-FR" dirty="0" err="1" smtClean="0"/>
              <a:t>hopitaux</a:t>
            </a:r>
            <a:endParaRPr lang="fr-FR" dirty="0" smtClean="0"/>
          </a:p>
          <a:p>
            <a:pPr marL="0" indent="0">
              <a:buNone/>
            </a:pPr>
            <a:endParaRPr lang="fr-FR" dirty="0" smtClean="0">
              <a:solidFill>
                <a:schemeClr val="accent2"/>
              </a:solidFill>
            </a:endParaRPr>
          </a:p>
          <a:p>
            <a:endParaRPr lang="fr-FR" dirty="0"/>
          </a:p>
          <a:p>
            <a:endParaRPr lang="fr-FR" dirty="0" smtClean="0"/>
          </a:p>
          <a:p>
            <a:endParaRPr lang="fr-FR" dirty="0" smtClean="0"/>
          </a:p>
          <a:p>
            <a:pPr marL="0" indent="0">
              <a:buNone/>
            </a:pPr>
            <a:endParaRPr lang="fr-FR" dirty="0"/>
          </a:p>
        </p:txBody>
      </p:sp>
      <p:pic>
        <p:nvPicPr>
          <p:cNvPr id="4" name="Image 3"/>
          <p:cNvPicPr>
            <a:picLocks noChangeAspect="1"/>
          </p:cNvPicPr>
          <p:nvPr/>
        </p:nvPicPr>
        <p:blipFill>
          <a:blip r:embed="rId2"/>
          <a:stretch>
            <a:fillRect/>
          </a:stretch>
        </p:blipFill>
        <p:spPr>
          <a:xfrm>
            <a:off x="7815263" y="467995"/>
            <a:ext cx="2638425" cy="1733550"/>
          </a:xfrm>
          <a:prstGeom prst="rect">
            <a:avLst/>
          </a:prstGeom>
        </p:spPr>
      </p:pic>
      <p:pic>
        <p:nvPicPr>
          <p:cNvPr id="5" name="Image 4"/>
          <p:cNvPicPr>
            <a:picLocks noChangeAspect="1"/>
          </p:cNvPicPr>
          <p:nvPr/>
        </p:nvPicPr>
        <p:blipFill>
          <a:blip r:embed="rId3"/>
          <a:stretch>
            <a:fillRect/>
          </a:stretch>
        </p:blipFill>
        <p:spPr>
          <a:xfrm>
            <a:off x="5787072" y="2957513"/>
            <a:ext cx="2466975" cy="1847850"/>
          </a:xfrm>
          <a:prstGeom prst="rect">
            <a:avLst/>
          </a:prstGeom>
        </p:spPr>
      </p:pic>
      <p:pic>
        <p:nvPicPr>
          <p:cNvPr id="6" name="Imag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33280" y="5344160"/>
            <a:ext cx="2458720" cy="1446256"/>
          </a:xfrm>
          <a:prstGeom prst="rect">
            <a:avLst/>
          </a:prstGeom>
        </p:spPr>
      </p:pic>
      <p:pic>
        <p:nvPicPr>
          <p:cNvPr id="7" name="Image 6"/>
          <p:cNvPicPr>
            <a:picLocks noChangeAspect="1"/>
          </p:cNvPicPr>
          <p:nvPr/>
        </p:nvPicPr>
        <p:blipFill>
          <a:blip r:embed="rId5"/>
          <a:stretch>
            <a:fillRect/>
          </a:stretch>
        </p:blipFill>
        <p:spPr>
          <a:xfrm>
            <a:off x="9891077" y="2701290"/>
            <a:ext cx="2143125" cy="2143125"/>
          </a:xfrm>
          <a:prstGeom prst="rect">
            <a:avLst/>
          </a:prstGeom>
        </p:spPr>
      </p:pic>
    </p:spTree>
    <p:extLst>
      <p:ext uri="{BB962C8B-B14F-4D97-AF65-F5344CB8AC3E}">
        <p14:creationId xmlns:p14="http://schemas.microsoft.com/office/powerpoint/2010/main" val="19951614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a:solidFill>
                  <a:schemeClr val="accent2"/>
                </a:solidFill>
              </a:rPr>
              <a:t>E</a:t>
            </a:r>
            <a:r>
              <a:rPr lang="fr-FR" b="1" dirty="0" smtClean="0">
                <a:solidFill>
                  <a:schemeClr val="accent2"/>
                </a:solidFill>
              </a:rPr>
              <a:t>pidémiologie</a:t>
            </a:r>
            <a:endParaRPr lang="fr-FR" b="1" dirty="0">
              <a:solidFill>
                <a:schemeClr val="accent2"/>
              </a:solidFill>
            </a:endParaRPr>
          </a:p>
        </p:txBody>
      </p:sp>
      <p:sp>
        <p:nvSpPr>
          <p:cNvPr id="3" name="Espace réservé du contenu 2"/>
          <p:cNvSpPr>
            <a:spLocks noGrp="1"/>
          </p:cNvSpPr>
          <p:nvPr>
            <p:ph idx="1"/>
          </p:nvPr>
        </p:nvSpPr>
        <p:spPr/>
        <p:txBody>
          <a:bodyPr/>
          <a:lstStyle/>
          <a:p>
            <a:r>
              <a:rPr lang="fr-FR" dirty="0" smtClean="0"/>
              <a:t>Prévalence: 0.5-0.73/1000</a:t>
            </a:r>
          </a:p>
          <a:p>
            <a:r>
              <a:rPr lang="fr-FR" dirty="0" smtClean="0"/>
              <a:t>Chiffres stationnaires</a:t>
            </a:r>
          </a:p>
          <a:p>
            <a:r>
              <a:rPr lang="fr-FR" dirty="0" smtClean="0"/>
              <a:t>DRESS 2014: 9400 enfants et 23000 adultes en ESMS</a:t>
            </a:r>
          </a:p>
          <a:p>
            <a:r>
              <a:rPr lang="fr-FR" dirty="0" smtClean="0"/>
              <a:t>Espérance de vie: 45 ans: +20 ans depuis 30 ans</a:t>
            </a:r>
          </a:p>
          <a:p>
            <a:endParaRPr lang="fr-FR" dirty="0"/>
          </a:p>
          <a:p>
            <a:r>
              <a:rPr lang="fr-FR" b="1" dirty="0" smtClean="0">
                <a:solidFill>
                  <a:schemeClr val="accent1"/>
                </a:solidFill>
              </a:rPr>
              <a:t>Le Polyhandicap et sa définition</a:t>
            </a:r>
          </a:p>
          <a:p>
            <a:pPr marL="0" indent="0">
              <a:buNone/>
            </a:pPr>
            <a:r>
              <a:rPr lang="fr-FR" b="1" dirty="0" smtClean="0">
                <a:solidFill>
                  <a:schemeClr val="accent1"/>
                </a:solidFill>
              </a:rPr>
              <a:t>   rentrent dans l’âge adulte !</a:t>
            </a:r>
            <a:endParaRPr lang="fr-FR" b="1"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9000" y="3749040"/>
            <a:ext cx="4953000" cy="3108960"/>
          </a:xfrm>
          <a:prstGeom prst="rect">
            <a:avLst/>
          </a:prstGeom>
        </p:spPr>
      </p:pic>
    </p:spTree>
    <p:extLst>
      <p:ext uri="{BB962C8B-B14F-4D97-AF65-F5344CB8AC3E}">
        <p14:creationId xmlns:p14="http://schemas.microsoft.com/office/powerpoint/2010/main" val="11268594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2539999"/>
            <a:ext cx="11049000" cy="9865360"/>
          </a:xfrm>
        </p:spPr>
        <p:txBody>
          <a:bodyPr/>
          <a:lstStyle/>
          <a:p>
            <a:r>
              <a:rPr lang="fr-FR" b="1" dirty="0" smtClean="0">
                <a:solidFill>
                  <a:schemeClr val="accent2"/>
                </a:solidFill>
              </a:rPr>
              <a:t>Et ceux qui ne rentrent pas dans la définition?</a:t>
            </a:r>
            <a:br>
              <a:rPr lang="fr-FR" b="1" dirty="0" smtClean="0">
                <a:solidFill>
                  <a:schemeClr val="accent2"/>
                </a:solidFill>
              </a:rPr>
            </a:br>
            <a:r>
              <a:rPr lang="fr-FR" b="1" dirty="0" smtClean="0">
                <a:solidFill>
                  <a:schemeClr val="accent2"/>
                </a:solidFill>
              </a:rPr>
              <a:t>Bienvenue sur la ….</a:t>
            </a:r>
            <a:br>
              <a:rPr lang="fr-FR" b="1" dirty="0" smtClean="0">
                <a:solidFill>
                  <a:schemeClr val="accent2"/>
                </a:solidFill>
              </a:rPr>
            </a:br>
            <a:r>
              <a:rPr lang="fr-FR" b="1" dirty="0">
                <a:solidFill>
                  <a:schemeClr val="accent2"/>
                </a:solidFill>
              </a:rPr>
              <a:t/>
            </a:r>
            <a:br>
              <a:rPr lang="fr-FR" b="1" dirty="0">
                <a:solidFill>
                  <a:schemeClr val="accent2"/>
                </a:solidFill>
              </a:rPr>
            </a:br>
            <a:endParaRPr lang="fr-FR" b="1" dirty="0">
              <a:solidFill>
                <a:schemeClr val="accent2"/>
              </a:solidFill>
            </a:endParaRPr>
          </a:p>
        </p:txBody>
      </p:sp>
      <p:pic>
        <p:nvPicPr>
          <p:cNvPr id="4" name="Espace réservé du contenu 3"/>
          <p:cNvPicPr>
            <a:picLocks noGrp="1" noChangeAspect="1"/>
          </p:cNvPicPr>
          <p:nvPr>
            <p:ph idx="1"/>
          </p:nvPr>
        </p:nvPicPr>
        <p:blipFill>
          <a:blip r:embed="rId2"/>
          <a:stretch>
            <a:fillRect/>
          </a:stretch>
        </p:blipFill>
        <p:spPr>
          <a:xfrm>
            <a:off x="989965" y="4597876"/>
            <a:ext cx="2876550" cy="1590675"/>
          </a:xfrm>
          <a:prstGeom prst="rect">
            <a:avLst/>
          </a:prstGeom>
        </p:spPr>
      </p:pic>
      <p:pic>
        <p:nvPicPr>
          <p:cNvPr id="5" name="Image 4"/>
          <p:cNvPicPr>
            <a:picLocks noChangeAspect="1"/>
          </p:cNvPicPr>
          <p:nvPr/>
        </p:nvPicPr>
        <p:blipFill>
          <a:blip r:embed="rId3"/>
          <a:stretch>
            <a:fillRect/>
          </a:stretch>
        </p:blipFill>
        <p:spPr>
          <a:xfrm>
            <a:off x="5416232" y="2280443"/>
            <a:ext cx="5007928" cy="2317433"/>
          </a:xfrm>
          <a:prstGeom prst="rect">
            <a:avLst/>
          </a:prstGeom>
        </p:spPr>
      </p:pic>
      <p:pic>
        <p:nvPicPr>
          <p:cNvPr id="6" name="Imag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9000" y="4597876"/>
            <a:ext cx="4953000" cy="2144554"/>
          </a:xfrm>
          <a:prstGeom prst="rect">
            <a:avLst/>
          </a:prstGeom>
        </p:spPr>
      </p:pic>
    </p:spTree>
    <p:extLst>
      <p:ext uri="{BB962C8B-B14F-4D97-AF65-F5344CB8AC3E}">
        <p14:creationId xmlns:p14="http://schemas.microsoft.com/office/powerpoint/2010/main" val="18231614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smtClean="0">
                <a:solidFill>
                  <a:schemeClr val="accent2"/>
                </a:solidFill>
              </a:rPr>
              <a:t>Et ceux qui ne rentrent pas dans les définitions?</a:t>
            </a:r>
            <a:endParaRPr lang="fr-FR" b="1" dirty="0">
              <a:solidFill>
                <a:schemeClr val="accent2"/>
              </a:solidFill>
            </a:endParaRPr>
          </a:p>
        </p:txBody>
      </p:sp>
      <p:sp>
        <p:nvSpPr>
          <p:cNvPr id="3" name="Espace réservé du contenu 2"/>
          <p:cNvSpPr>
            <a:spLocks noGrp="1"/>
          </p:cNvSpPr>
          <p:nvPr>
            <p:ph idx="1"/>
          </p:nvPr>
        </p:nvSpPr>
        <p:spPr/>
        <p:txBody>
          <a:bodyPr/>
          <a:lstStyle/>
          <a:p>
            <a:r>
              <a:rPr lang="fr-FR" dirty="0" smtClean="0"/>
              <a:t>A quel moment posons-nous le diagnostic?</a:t>
            </a:r>
          </a:p>
          <a:p>
            <a:r>
              <a:rPr lang="fr-FR" dirty="0" smtClean="0"/>
              <a:t>Du retard à la déficience</a:t>
            </a:r>
          </a:p>
          <a:p>
            <a:r>
              <a:rPr lang="fr-FR" dirty="0" smtClean="0"/>
              <a:t>Sévère ou profond?</a:t>
            </a:r>
          </a:p>
          <a:p>
            <a:r>
              <a:rPr lang="fr-FR" dirty="0" smtClean="0"/>
              <a:t>TND et Epilepsie?</a:t>
            </a:r>
          </a:p>
          <a:p>
            <a:r>
              <a:rPr lang="fr-FR" dirty="0" smtClean="0"/>
              <a:t>TND et grande agitation et instabilité motrice</a:t>
            </a:r>
          </a:p>
          <a:p>
            <a:r>
              <a:rPr lang="fr-FR" dirty="0" smtClean="0"/>
              <a:t>Déficience intellectuelle profonde et atteinte motrice moyenne</a:t>
            </a:r>
          </a:p>
          <a:p>
            <a:r>
              <a:rPr lang="fr-FR" dirty="0" smtClean="0"/>
              <a:t>Déficience intellectuelle moyenne et atteinte motrice sévère</a:t>
            </a:r>
          </a:p>
          <a:p>
            <a:endParaRPr lang="fr-FR" dirty="0"/>
          </a:p>
        </p:txBody>
      </p:sp>
    </p:spTree>
    <p:extLst>
      <p:ext uri="{BB962C8B-B14F-4D97-AF65-F5344CB8AC3E}">
        <p14:creationId xmlns:p14="http://schemas.microsoft.com/office/powerpoint/2010/main" val="39132935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chemeClr val="accent2"/>
                </a:solidFill>
              </a:rPr>
              <a:t>Exemples:</a:t>
            </a:r>
            <a:endParaRPr lang="fr-FR" b="1" dirty="0">
              <a:solidFill>
                <a:schemeClr val="accent2"/>
              </a:solidFill>
            </a:endParaRPr>
          </a:p>
        </p:txBody>
      </p:sp>
      <p:sp>
        <p:nvSpPr>
          <p:cNvPr id="3" name="Espace réservé du contenu 2"/>
          <p:cNvSpPr>
            <a:spLocks noGrp="1"/>
          </p:cNvSpPr>
          <p:nvPr>
            <p:ph idx="1"/>
          </p:nvPr>
        </p:nvSpPr>
        <p:spPr/>
        <p:txBody>
          <a:bodyPr>
            <a:normAutofit lnSpcReduction="10000"/>
          </a:bodyPr>
          <a:lstStyle/>
          <a:p>
            <a:pPr marL="0" indent="0">
              <a:buNone/>
            </a:pPr>
            <a:endParaRPr lang="fr-FR" dirty="0" smtClean="0"/>
          </a:p>
          <a:p>
            <a:r>
              <a:rPr lang="fr-FR" dirty="0" smtClean="0"/>
              <a:t>Clément 16 ans, TSA, déficience profonde, épilepsie, marche instable</a:t>
            </a:r>
          </a:p>
          <a:p>
            <a:r>
              <a:rPr lang="fr-FR" dirty="0" smtClean="0"/>
              <a:t>Albane 6 ans, épilepsie sévère non équilibrée, marche instable, </a:t>
            </a:r>
          </a:p>
          <a:p>
            <a:r>
              <a:rPr lang="fr-FR" dirty="0" smtClean="0"/>
              <a:t>Elly 6 ans, hémiplégie alternante avec crises </a:t>
            </a:r>
            <a:r>
              <a:rPr lang="fr-FR" dirty="0" err="1" smtClean="0"/>
              <a:t>hypoxiantes</a:t>
            </a:r>
            <a:endParaRPr lang="fr-FR" dirty="0" smtClean="0"/>
          </a:p>
          <a:p>
            <a:r>
              <a:rPr lang="fr-FR" dirty="0" smtClean="0"/>
              <a:t>Andrea 4 ans, séquelles multiples de </a:t>
            </a:r>
            <a:r>
              <a:rPr lang="fr-FR" dirty="0" err="1" smtClean="0"/>
              <a:t>fétopathie</a:t>
            </a:r>
            <a:r>
              <a:rPr lang="fr-FR" dirty="0" smtClean="0"/>
              <a:t> alcoolique </a:t>
            </a:r>
          </a:p>
          <a:p>
            <a:endParaRPr lang="fr-FR" dirty="0"/>
          </a:p>
          <a:p>
            <a:r>
              <a:rPr lang="fr-FR" dirty="0" smtClean="0">
                <a:solidFill>
                  <a:schemeClr val="accent2"/>
                </a:solidFill>
              </a:rPr>
              <a:t>IME, EEAP, SSR HDJ?</a:t>
            </a:r>
          </a:p>
          <a:p>
            <a:r>
              <a:rPr lang="fr-FR" dirty="0" smtClean="0">
                <a:solidFill>
                  <a:schemeClr val="accent2"/>
                </a:solidFill>
              </a:rPr>
              <a:t>Un </a:t>
            </a:r>
            <a:r>
              <a:rPr lang="fr-FR" dirty="0" err="1" smtClean="0">
                <a:solidFill>
                  <a:schemeClr val="accent2"/>
                </a:solidFill>
              </a:rPr>
              <a:t>Casemix</a:t>
            </a:r>
            <a:r>
              <a:rPr lang="fr-FR" dirty="0" smtClean="0">
                <a:solidFill>
                  <a:schemeClr val="accent2"/>
                </a:solidFill>
              </a:rPr>
              <a:t>? La </a:t>
            </a:r>
            <a:r>
              <a:rPr lang="fr-FR" dirty="0" err="1" smtClean="0">
                <a:solidFill>
                  <a:schemeClr val="accent2"/>
                </a:solidFill>
              </a:rPr>
              <a:t>continuté</a:t>
            </a:r>
            <a:r>
              <a:rPr lang="fr-FR" dirty="0" smtClean="0">
                <a:solidFill>
                  <a:schemeClr val="accent2"/>
                </a:solidFill>
              </a:rPr>
              <a:t>? La mixité?</a:t>
            </a:r>
          </a:p>
          <a:p>
            <a:r>
              <a:rPr lang="fr-FR" dirty="0" smtClean="0"/>
              <a:t>Exemple EEAP </a:t>
            </a:r>
            <a:r>
              <a:rPr lang="fr-FR" dirty="0" err="1" smtClean="0"/>
              <a:t>Banca</a:t>
            </a:r>
            <a:r>
              <a:rPr lang="fr-FR" dirty="0" smtClean="0"/>
              <a:t> et Saint </a:t>
            </a:r>
            <a:r>
              <a:rPr lang="fr-FR" dirty="0" err="1" smtClean="0"/>
              <a:t>Trojan</a:t>
            </a:r>
            <a:r>
              <a:rPr lang="fr-FR" dirty="0" smtClean="0"/>
              <a:t>…</a:t>
            </a:r>
          </a:p>
          <a:p>
            <a:endParaRPr lang="fr-FR" dirty="0"/>
          </a:p>
          <a:p>
            <a:pPr marL="0" indent="0">
              <a:buNone/>
            </a:pPr>
            <a:endParaRPr lang="fr-FR" dirty="0"/>
          </a:p>
        </p:txBody>
      </p:sp>
      <p:pic>
        <p:nvPicPr>
          <p:cNvPr id="4" name="Image 3"/>
          <p:cNvPicPr>
            <a:picLocks noChangeAspect="1"/>
          </p:cNvPicPr>
          <p:nvPr/>
        </p:nvPicPr>
        <p:blipFill>
          <a:blip r:embed="rId2"/>
          <a:stretch>
            <a:fillRect/>
          </a:stretch>
        </p:blipFill>
        <p:spPr>
          <a:xfrm>
            <a:off x="7168197" y="4441190"/>
            <a:ext cx="2752725" cy="1657350"/>
          </a:xfrm>
          <a:prstGeom prst="rect">
            <a:avLst/>
          </a:prstGeom>
        </p:spPr>
      </p:pic>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5440" y="-793"/>
            <a:ext cx="2956560" cy="2099916"/>
          </a:xfrm>
          <a:prstGeom prst="rect">
            <a:avLst/>
          </a:prstGeom>
        </p:spPr>
      </p:pic>
    </p:spTree>
    <p:extLst>
      <p:ext uri="{BB962C8B-B14F-4D97-AF65-F5344CB8AC3E}">
        <p14:creationId xmlns:p14="http://schemas.microsoft.com/office/powerpoint/2010/main" val="35805379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chemeClr val="accent2"/>
                </a:solidFill>
              </a:rPr>
              <a:t>MERCI pour votre Patience</a:t>
            </a:r>
            <a:endParaRPr lang="fr-FR" b="1" dirty="0">
              <a:solidFill>
                <a:schemeClr val="accent2"/>
              </a:solidFill>
            </a:endParaRPr>
          </a:p>
        </p:txBody>
      </p:sp>
      <p:sp>
        <p:nvSpPr>
          <p:cNvPr id="3" name="Espace réservé du contenu 2"/>
          <p:cNvSpPr>
            <a:spLocks noGrp="1"/>
          </p:cNvSpPr>
          <p:nvPr>
            <p:ph idx="1"/>
          </p:nvPr>
        </p:nvSpPr>
        <p:spPr/>
        <p:txBody>
          <a:bodyPr/>
          <a:lstStyle/>
          <a:p>
            <a:r>
              <a:rPr lang="fr-FR" dirty="0" smtClean="0"/>
              <a:t>MERCI à tous mes petits patients polyhandicapés et leurs parents qui m’ont tant appris de la vie.</a:t>
            </a:r>
          </a:p>
          <a:p>
            <a:r>
              <a:rPr lang="fr-FR" dirty="0" smtClean="0"/>
              <a:t>MERCI aux aides-soignantes, infirmières, kinés et autres paramédicaux si dévoués, et de votre relation si particulière avec ces enfants qui leur permet de faire partie de la vie.</a:t>
            </a:r>
          </a:p>
          <a:p>
            <a:r>
              <a:rPr lang="fr-FR" dirty="0" smtClean="0"/>
              <a:t>MERCI à mes collègues du REHSO de ce compagnonnage précieux! </a:t>
            </a:r>
          </a:p>
          <a:p>
            <a:r>
              <a:rPr lang="fr-FR" dirty="0" smtClean="0"/>
              <a:t>MERCI à Saint-</a:t>
            </a:r>
            <a:r>
              <a:rPr lang="fr-FR" dirty="0" err="1" smtClean="0"/>
              <a:t>Trojan</a:t>
            </a:r>
            <a:r>
              <a:rPr lang="fr-FR" dirty="0" smtClean="0"/>
              <a:t> pour la mer et le soleil!</a:t>
            </a:r>
            <a:endParaRPr lang="fr-FR" dirty="0"/>
          </a:p>
        </p:txBody>
      </p:sp>
      <p:pic>
        <p:nvPicPr>
          <p:cNvPr id="5" name="Image 4"/>
          <p:cNvPicPr>
            <a:picLocks noChangeAspect="1"/>
          </p:cNvPicPr>
          <p:nvPr/>
        </p:nvPicPr>
        <p:blipFill>
          <a:blip r:embed="rId2"/>
          <a:stretch>
            <a:fillRect/>
          </a:stretch>
        </p:blipFill>
        <p:spPr>
          <a:xfrm>
            <a:off x="8499157" y="4551997"/>
            <a:ext cx="2143125" cy="2143125"/>
          </a:xfrm>
          <a:prstGeom prst="rect">
            <a:avLst/>
          </a:prstGeom>
        </p:spPr>
      </p:pic>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4886960"/>
            <a:ext cx="4953000" cy="1971040"/>
          </a:xfrm>
          <a:prstGeom prst="rect">
            <a:avLst/>
          </a:prstGeom>
        </p:spPr>
      </p:pic>
    </p:spTree>
    <p:extLst>
      <p:ext uri="{BB962C8B-B14F-4D97-AF65-F5344CB8AC3E}">
        <p14:creationId xmlns:p14="http://schemas.microsoft.com/office/powerpoint/2010/main" val="20200235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smtClean="0">
                <a:solidFill>
                  <a:schemeClr val="accent2"/>
                </a:solidFill>
              </a:rPr>
              <a:t>Questions</a:t>
            </a:r>
            <a:endParaRPr lang="fr-FR" b="1" dirty="0">
              <a:solidFill>
                <a:schemeClr val="accent2"/>
              </a:solidFill>
            </a:endParaRPr>
          </a:p>
        </p:txBody>
      </p:sp>
      <p:sp>
        <p:nvSpPr>
          <p:cNvPr id="3" name="Espace réservé du contenu 2"/>
          <p:cNvSpPr>
            <a:spLocks noGrp="1"/>
          </p:cNvSpPr>
          <p:nvPr>
            <p:ph idx="1"/>
          </p:nvPr>
        </p:nvSpPr>
        <p:spPr/>
        <p:txBody>
          <a:bodyPr/>
          <a:lstStyle/>
          <a:p>
            <a:r>
              <a:rPr lang="fr-FR" dirty="0" smtClean="0"/>
              <a:t>Le focus sur le polyhandicap et sa définition sont très français</a:t>
            </a:r>
          </a:p>
          <a:p>
            <a:r>
              <a:rPr lang="fr-FR" dirty="0" smtClean="0"/>
              <a:t>Pourquoi le concept n’existe pas ou moins dans d’autres pays?</a:t>
            </a:r>
          </a:p>
          <a:p>
            <a:r>
              <a:rPr lang="fr-FR" dirty="0"/>
              <a:t>U</a:t>
            </a:r>
            <a:r>
              <a:rPr lang="fr-FR" dirty="0" smtClean="0"/>
              <a:t>ne prise en soins spécifique?</a:t>
            </a:r>
          </a:p>
          <a:p>
            <a:r>
              <a:rPr lang="fr-FR" dirty="0" smtClean="0"/>
              <a:t>Qu’est-ce que ça dit de nous et notre relation à ces personnes et de notre société?</a:t>
            </a:r>
          </a:p>
          <a:p>
            <a:endParaRPr lang="fr-FR"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20081" y="3759200"/>
            <a:ext cx="4953000" cy="2987962"/>
          </a:xfrm>
          <a:prstGeom prst="rect">
            <a:avLst/>
          </a:prstGeom>
        </p:spPr>
      </p:pic>
      <p:pic>
        <p:nvPicPr>
          <p:cNvPr id="5" name="Image 4"/>
          <p:cNvPicPr>
            <a:picLocks noChangeAspect="1"/>
          </p:cNvPicPr>
          <p:nvPr/>
        </p:nvPicPr>
        <p:blipFill>
          <a:blip r:embed="rId3"/>
          <a:stretch>
            <a:fillRect/>
          </a:stretch>
        </p:blipFill>
        <p:spPr>
          <a:xfrm flipV="1">
            <a:off x="2147887" y="8300718"/>
            <a:ext cx="1875473" cy="457201"/>
          </a:xfrm>
          <a:prstGeom prst="rect">
            <a:avLst/>
          </a:prstGeom>
        </p:spPr>
      </p:pic>
      <p:pic>
        <p:nvPicPr>
          <p:cNvPr id="6" name="Image 5"/>
          <p:cNvPicPr>
            <a:picLocks noChangeAspect="1"/>
          </p:cNvPicPr>
          <p:nvPr/>
        </p:nvPicPr>
        <p:blipFill>
          <a:blip r:embed="rId4"/>
          <a:stretch>
            <a:fillRect/>
          </a:stretch>
        </p:blipFill>
        <p:spPr>
          <a:xfrm>
            <a:off x="2756217" y="4145280"/>
            <a:ext cx="3482023" cy="2166620"/>
          </a:xfrm>
          <a:prstGeom prst="rect">
            <a:avLst/>
          </a:prstGeom>
        </p:spPr>
      </p:pic>
    </p:spTree>
    <p:extLst>
      <p:ext uri="{BB962C8B-B14F-4D97-AF65-F5344CB8AC3E}">
        <p14:creationId xmlns:p14="http://schemas.microsoft.com/office/powerpoint/2010/main" val="3733192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smtClean="0">
                <a:solidFill>
                  <a:schemeClr val="accent2"/>
                </a:solidFill>
              </a:rPr>
              <a:t>Pourquoi s’intéresser à la définition, au MOT? (pour définir les MAUX)</a:t>
            </a:r>
            <a:endParaRPr lang="fr-FR" b="1" dirty="0">
              <a:solidFill>
                <a:schemeClr val="accent2"/>
              </a:solidFill>
            </a:endParaRPr>
          </a:p>
        </p:txBody>
      </p:sp>
      <p:sp>
        <p:nvSpPr>
          <p:cNvPr id="3" name="Espace réservé du contenu 2"/>
          <p:cNvSpPr>
            <a:spLocks noGrp="1"/>
          </p:cNvSpPr>
          <p:nvPr>
            <p:ph idx="1"/>
          </p:nvPr>
        </p:nvSpPr>
        <p:spPr>
          <a:xfrm>
            <a:off x="706120" y="1846262"/>
            <a:ext cx="10515600" cy="4351338"/>
          </a:xfrm>
        </p:spPr>
        <p:txBody>
          <a:bodyPr/>
          <a:lstStyle/>
          <a:p>
            <a:r>
              <a:rPr lang="fr-FR" dirty="0" smtClean="0"/>
              <a:t>Le mot, le langage, la langue structurent la pensée</a:t>
            </a:r>
          </a:p>
          <a:p>
            <a:r>
              <a:rPr lang="fr-FR" dirty="0" smtClean="0"/>
              <a:t>Et de là la relation à l’autre</a:t>
            </a:r>
          </a:p>
          <a:p>
            <a:r>
              <a:rPr lang="fr-FR" dirty="0" smtClean="0"/>
              <a:t>En la nommant nous désignons la place de la personne dans la société</a:t>
            </a:r>
          </a:p>
          <a:p>
            <a:r>
              <a:rPr lang="fr-FR" dirty="0" smtClean="0"/>
              <a:t>Notamment celle de la personne qui n’a pas le langage</a:t>
            </a:r>
          </a:p>
          <a:p>
            <a:r>
              <a:rPr lang="fr-FR" dirty="0" smtClean="0"/>
              <a:t>Donc forcément une désignation, une définition évolue dans le temps et dans une société, et ne peut pas être la même aujourd’hui et demain, dans un pays et dans un autre</a:t>
            </a:r>
          </a:p>
          <a:p>
            <a:r>
              <a:rPr lang="fr-FR" dirty="0" smtClean="0"/>
              <a:t>Elle varie aussi selon le sujet qui la prononce et du regard qu’il pose</a:t>
            </a:r>
          </a:p>
          <a:p>
            <a:r>
              <a:rPr lang="fr-FR" dirty="0" smtClean="0"/>
              <a:t>Un regard médical n’est pas un regard sociétal.</a:t>
            </a:r>
          </a:p>
          <a:p>
            <a:endParaRPr lang="fr-FR"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28480" y="5537200"/>
            <a:ext cx="2661920" cy="1320800"/>
          </a:xfrm>
          <a:prstGeom prst="rect">
            <a:avLst/>
          </a:prstGeom>
        </p:spPr>
      </p:pic>
    </p:spTree>
    <p:extLst>
      <p:ext uri="{BB962C8B-B14F-4D97-AF65-F5344CB8AC3E}">
        <p14:creationId xmlns:p14="http://schemas.microsoft.com/office/powerpoint/2010/main" val="26033590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endParaRPr lang="fr-FR" b="1" dirty="0">
              <a:solidFill>
                <a:schemeClr val="accent2"/>
              </a:solidFill>
            </a:endParaRPr>
          </a:p>
        </p:txBody>
      </p:sp>
      <p:sp>
        <p:nvSpPr>
          <p:cNvPr id="3" name="Espace réservé du contenu 2"/>
          <p:cNvSpPr>
            <a:spLocks noGrp="1"/>
          </p:cNvSpPr>
          <p:nvPr>
            <p:ph idx="1"/>
          </p:nvPr>
        </p:nvSpPr>
        <p:spPr/>
        <p:txBody>
          <a:bodyPr/>
          <a:lstStyle/>
          <a:p>
            <a:endParaRPr lang="fr-FR"/>
          </a:p>
        </p:txBody>
      </p:sp>
      <p:pic>
        <p:nvPicPr>
          <p:cNvPr id="2050" name="Picture 2" descr="https://www.ns-psychiatrie-pfalz.de/fileadmin/gedenk/bilder/front-page-img-0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14686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smtClean="0">
                <a:solidFill>
                  <a:schemeClr val="accent2"/>
                </a:solidFill>
              </a:rPr>
              <a:t>   L’Histoire:</a:t>
            </a:r>
            <a:endParaRPr lang="fr-FR" b="1" dirty="0">
              <a:solidFill>
                <a:schemeClr val="accent2"/>
              </a:solidFill>
            </a:endParaRPr>
          </a:p>
        </p:txBody>
      </p:sp>
      <p:sp>
        <p:nvSpPr>
          <p:cNvPr id="3" name="Espace réservé du contenu 2"/>
          <p:cNvSpPr>
            <a:spLocks noGrp="1"/>
          </p:cNvSpPr>
          <p:nvPr>
            <p:ph idx="1"/>
          </p:nvPr>
        </p:nvSpPr>
        <p:spPr>
          <a:xfrm>
            <a:off x="157480" y="1767840"/>
            <a:ext cx="10515600" cy="5090159"/>
          </a:xfrm>
        </p:spPr>
        <p:txBody>
          <a:bodyPr>
            <a:normAutofit/>
          </a:bodyPr>
          <a:lstStyle/>
          <a:p>
            <a:r>
              <a:rPr lang="fr-FR" dirty="0" smtClean="0"/>
              <a:t>Dans les années 60/70: le temps des internements en « asile » et dans les hôpitaux psychiatriques des « arriérés profonds » ou « encéphalopathes » ou « idiots végétatifs » sous régie des psychiatres.  Par exemple le pavillon des Clématites à Pau.</a:t>
            </a:r>
          </a:p>
          <a:p>
            <a:r>
              <a:rPr lang="fr-FR" dirty="0" smtClean="0"/>
              <a:t>Emergence d’une conscience de besoins médicaux et de soins de rééducations spécifiques de certains enfants avec des handicaps moteurs sévères dans un état de souffrance révoltant.</a:t>
            </a:r>
          </a:p>
          <a:p>
            <a:r>
              <a:rPr lang="fr-FR" dirty="0" smtClean="0"/>
              <a:t>Parallèlement la jeune Médecine Physique et de Réadaptation est en pleine évolution pour les jeunes atteints d’infirmité motrice cérébrale.</a:t>
            </a:r>
          </a:p>
          <a:p>
            <a:r>
              <a:rPr lang="fr-FR" dirty="0" smtClean="0"/>
              <a:t>Mais on imagine difficilement mélanger ces populations.</a:t>
            </a:r>
          </a:p>
          <a:p>
            <a:endParaRPr lang="fr-FR" dirty="0" smtClean="0"/>
          </a:p>
          <a:p>
            <a:pPr marL="0" indent="0">
              <a:buNone/>
            </a:pPr>
            <a:endParaRPr lang="fr-FR"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87280" y="5160520"/>
            <a:ext cx="2204720" cy="1689167"/>
          </a:xfrm>
          <a:prstGeom prst="rect">
            <a:avLst/>
          </a:prstGeom>
        </p:spPr>
      </p:pic>
    </p:spTree>
    <p:extLst>
      <p:ext uri="{BB962C8B-B14F-4D97-AF65-F5344CB8AC3E}">
        <p14:creationId xmlns:p14="http://schemas.microsoft.com/office/powerpoint/2010/main" val="13925726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smtClean="0">
                <a:solidFill>
                  <a:schemeClr val="accent2"/>
                </a:solidFill>
              </a:rPr>
              <a:t>Emergence du terme PH Années 70/80</a:t>
            </a:r>
            <a:endParaRPr lang="fr-FR" b="1" dirty="0">
              <a:solidFill>
                <a:schemeClr val="accent2"/>
              </a:solidFill>
            </a:endParaRPr>
          </a:p>
        </p:txBody>
      </p:sp>
      <p:sp>
        <p:nvSpPr>
          <p:cNvPr id="3" name="Espace réservé du contenu 2"/>
          <p:cNvSpPr>
            <a:spLocks noGrp="1"/>
          </p:cNvSpPr>
          <p:nvPr>
            <p:ph idx="1"/>
          </p:nvPr>
        </p:nvSpPr>
        <p:spPr>
          <a:xfrm>
            <a:off x="838200" y="1514765"/>
            <a:ext cx="10515600" cy="3777672"/>
          </a:xfrm>
        </p:spPr>
        <p:txBody>
          <a:bodyPr>
            <a:normAutofit/>
          </a:bodyPr>
          <a:lstStyle/>
          <a:p>
            <a:r>
              <a:rPr lang="fr-FR" dirty="0" smtClean="0"/>
              <a:t>Déficience mentale profonde et handicap moteur sévère intriqués</a:t>
            </a:r>
          </a:p>
          <a:p>
            <a:r>
              <a:rPr lang="fr-FR" dirty="0" err="1" smtClean="0"/>
              <a:t>E.Zucman</a:t>
            </a:r>
            <a:r>
              <a:rPr lang="fr-FR" dirty="0" smtClean="0"/>
              <a:t> </a:t>
            </a:r>
          </a:p>
          <a:p>
            <a:r>
              <a:rPr lang="fr-FR" dirty="0" err="1" smtClean="0"/>
              <a:t>CESAP:Centre</a:t>
            </a:r>
            <a:r>
              <a:rPr lang="fr-FR" dirty="0" smtClean="0"/>
              <a:t> d’Etudes, d’Education et de Soins aux arriérés profonds devient Centre ….aux personnes polyhandicapés.</a:t>
            </a:r>
          </a:p>
          <a:p>
            <a:r>
              <a:rPr lang="fr-FR" dirty="0" err="1" smtClean="0"/>
              <a:t>CTNERHI:Centre</a:t>
            </a:r>
            <a:r>
              <a:rPr lang="fr-FR" dirty="0" smtClean="0"/>
              <a:t> technique national d’études et de recherche sur les  handicaps et inadaptations</a:t>
            </a:r>
          </a:p>
          <a:p>
            <a:r>
              <a:rPr lang="fr-FR" dirty="0" smtClean="0"/>
              <a:t>Polyhandicap-</a:t>
            </a:r>
            <a:r>
              <a:rPr lang="fr-FR" dirty="0" err="1" smtClean="0"/>
              <a:t>Plurihandicap</a:t>
            </a:r>
            <a:r>
              <a:rPr lang="fr-FR" dirty="0" smtClean="0"/>
              <a:t>-</a:t>
            </a:r>
            <a:r>
              <a:rPr lang="fr-FR" dirty="0" err="1" smtClean="0"/>
              <a:t>Surhandicap</a:t>
            </a:r>
            <a:endParaRPr lang="fr-FR" dirty="0" smtClean="0"/>
          </a:p>
          <a:p>
            <a:pPr marL="0" indent="0">
              <a:buNone/>
            </a:pPr>
            <a:endParaRPr lang="fr-FR" dirty="0" smtClean="0"/>
          </a:p>
          <a:p>
            <a:endParaRPr lang="fr-FR" dirty="0" smtClean="0"/>
          </a:p>
          <a:p>
            <a:pPr marL="0" indent="0">
              <a:buNone/>
            </a:pPr>
            <a:endParaRPr lang="fr-FR" dirty="0" smtClean="0">
              <a:solidFill>
                <a:schemeClr val="accent2"/>
              </a:solidFill>
            </a:endParaRPr>
          </a:p>
          <a:p>
            <a:pPr marL="0" indent="0">
              <a:buNone/>
            </a:pPr>
            <a:endParaRPr lang="fr-FR"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4451" y="4991523"/>
            <a:ext cx="3049154" cy="1646116"/>
          </a:xfrm>
          <a:prstGeom prst="rect">
            <a:avLst/>
          </a:prstGeom>
        </p:spPr>
      </p:pic>
      <p:pic>
        <p:nvPicPr>
          <p:cNvPr id="5" name="Image 4"/>
          <p:cNvPicPr>
            <a:picLocks noChangeAspect="1"/>
          </p:cNvPicPr>
          <p:nvPr/>
        </p:nvPicPr>
        <p:blipFill>
          <a:blip r:embed="rId3"/>
          <a:stretch>
            <a:fillRect/>
          </a:stretch>
        </p:blipFill>
        <p:spPr>
          <a:xfrm>
            <a:off x="7850187" y="4326738"/>
            <a:ext cx="2790825" cy="1638300"/>
          </a:xfrm>
          <a:prstGeom prst="rect">
            <a:avLst/>
          </a:prstGeom>
        </p:spPr>
      </p:pic>
    </p:spTree>
    <p:extLst>
      <p:ext uri="{BB962C8B-B14F-4D97-AF65-F5344CB8AC3E}">
        <p14:creationId xmlns:p14="http://schemas.microsoft.com/office/powerpoint/2010/main" val="18250759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smtClean="0">
                <a:solidFill>
                  <a:schemeClr val="accent2"/>
                </a:solidFill>
              </a:rPr>
              <a:t>Définition Annexe 24ter 1989 à l’origine des EMS « 24ter » aujourd’hui EEAP</a:t>
            </a:r>
            <a:endParaRPr lang="fr-FR" b="1" dirty="0">
              <a:solidFill>
                <a:schemeClr val="accent2"/>
              </a:solidFill>
            </a:endParaRPr>
          </a:p>
        </p:txBody>
      </p:sp>
      <p:sp>
        <p:nvSpPr>
          <p:cNvPr id="3" name="Espace réservé du contenu 2"/>
          <p:cNvSpPr>
            <a:spLocks noGrp="1"/>
          </p:cNvSpPr>
          <p:nvPr>
            <p:ph idx="1"/>
          </p:nvPr>
        </p:nvSpPr>
        <p:spPr>
          <a:xfrm>
            <a:off x="838200" y="997527"/>
            <a:ext cx="10515600" cy="4858328"/>
          </a:xfrm>
        </p:spPr>
        <p:txBody>
          <a:bodyPr>
            <a:normAutofit fontScale="92500" lnSpcReduction="20000"/>
          </a:bodyPr>
          <a:lstStyle/>
          <a:p>
            <a:pPr marL="0" indent="0">
              <a:buNone/>
            </a:pPr>
            <a:endParaRPr lang="fr-FR" dirty="0" smtClean="0"/>
          </a:p>
          <a:p>
            <a:pPr marL="0" indent="0">
              <a:buNone/>
            </a:pPr>
            <a:endParaRPr lang="fr-FR" sz="3200" dirty="0"/>
          </a:p>
          <a:p>
            <a:r>
              <a:rPr lang="fr-FR" sz="3500" dirty="0" smtClean="0"/>
              <a:t>Enfants et Adolescents présentant un handicap grave à expressions multiples associant une déficience motrice et une déficience mentale sévère ou profonde et entrainant une restriction extrême de l’autonomie et des possibilités de perception, d’expression et de relation. Le PH aggravé d’autres déficiences et troubles nécessite le recours à des techniques spécialisées pour le suivi médical, l’apprentissage des moyens de relation et de communication, le développement de capacités d’éveil sensorimoteur et intellectuel concourant à l’exercice  d’une autonomie idéale.</a:t>
            </a:r>
            <a:endParaRPr lang="fr-FR" sz="3500"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8793018" y="7172035"/>
            <a:ext cx="3398982" cy="2012451"/>
          </a:xfrm>
          <a:prstGeom prst="rect">
            <a:avLst/>
          </a:prstGeom>
        </p:spPr>
      </p:pic>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30326" y="5283200"/>
            <a:ext cx="2761673" cy="1574799"/>
          </a:xfrm>
          <a:prstGeom prst="rect">
            <a:avLst/>
          </a:prstGeom>
        </p:spPr>
      </p:pic>
      <p:pic>
        <p:nvPicPr>
          <p:cNvPr id="6" name="Image 5"/>
          <p:cNvPicPr>
            <a:picLocks noChangeAspect="1"/>
          </p:cNvPicPr>
          <p:nvPr/>
        </p:nvPicPr>
        <p:blipFill>
          <a:blip r:embed="rId3"/>
          <a:stretch>
            <a:fillRect/>
          </a:stretch>
        </p:blipFill>
        <p:spPr>
          <a:xfrm>
            <a:off x="1808480" y="5407817"/>
            <a:ext cx="1701324" cy="1325563"/>
          </a:xfrm>
          <a:prstGeom prst="rect">
            <a:avLst/>
          </a:prstGeom>
        </p:spPr>
      </p:pic>
    </p:spTree>
    <p:extLst>
      <p:ext uri="{BB962C8B-B14F-4D97-AF65-F5344CB8AC3E}">
        <p14:creationId xmlns:p14="http://schemas.microsoft.com/office/powerpoint/2010/main" val="16451420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smtClean="0">
                <a:solidFill>
                  <a:schemeClr val="accent2"/>
                </a:solidFill>
              </a:rPr>
              <a:t>Particularités de la Définition 24ter</a:t>
            </a:r>
            <a:endParaRPr lang="fr-FR" b="1" dirty="0">
              <a:solidFill>
                <a:schemeClr val="accent2"/>
              </a:solidFill>
            </a:endParaRPr>
          </a:p>
        </p:txBody>
      </p:sp>
      <p:sp>
        <p:nvSpPr>
          <p:cNvPr id="3" name="Espace réservé du contenu 2"/>
          <p:cNvSpPr>
            <a:spLocks noGrp="1"/>
          </p:cNvSpPr>
          <p:nvPr>
            <p:ph idx="1"/>
          </p:nvPr>
        </p:nvSpPr>
        <p:spPr/>
        <p:txBody>
          <a:bodyPr/>
          <a:lstStyle/>
          <a:p>
            <a:r>
              <a:rPr lang="fr-FR" dirty="0" smtClean="0"/>
              <a:t>Enfants et Adolescents: pas de structure spécifique pour adultes PH</a:t>
            </a:r>
          </a:p>
          <a:p>
            <a:r>
              <a:rPr lang="fr-FR" dirty="0" smtClean="0"/>
              <a:t>Déficience mentale et motrice sévère/profonde</a:t>
            </a:r>
          </a:p>
          <a:p>
            <a:r>
              <a:rPr lang="fr-FR" dirty="0" smtClean="0"/>
              <a:t>Non limitée à des lésions précoces et/ou non évolutives</a:t>
            </a:r>
          </a:p>
          <a:p>
            <a:r>
              <a:rPr lang="fr-FR" dirty="0" smtClean="0"/>
              <a:t>« Polyhandicap aggravé » aussi appelé PH « sanitaire »</a:t>
            </a:r>
          </a:p>
          <a:p>
            <a:r>
              <a:rPr lang="fr-FR" dirty="0"/>
              <a:t>C</a:t>
            </a:r>
            <a:r>
              <a:rPr lang="fr-FR" dirty="0" smtClean="0"/>
              <a:t>réation de structures spécialisées enfants</a:t>
            </a:r>
          </a:p>
          <a:p>
            <a:r>
              <a:rPr lang="fr-FR" dirty="0" smtClean="0"/>
              <a:t>Exemple: Nid Béarnais</a:t>
            </a:r>
            <a:endParaRPr lang="fr-FR"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520" y="4866640"/>
            <a:ext cx="3393440" cy="1991360"/>
          </a:xfrm>
          <a:prstGeom prst="rect">
            <a:avLst/>
          </a:prstGeom>
        </p:spPr>
      </p:pic>
      <p:pic>
        <p:nvPicPr>
          <p:cNvPr id="5" name="Image 4"/>
          <p:cNvPicPr>
            <a:picLocks noChangeAspect="1"/>
          </p:cNvPicPr>
          <p:nvPr/>
        </p:nvPicPr>
        <p:blipFill>
          <a:blip r:embed="rId3"/>
          <a:stretch>
            <a:fillRect/>
          </a:stretch>
        </p:blipFill>
        <p:spPr>
          <a:xfrm>
            <a:off x="7697456" y="3936842"/>
            <a:ext cx="4102928" cy="2580640"/>
          </a:xfrm>
          <a:prstGeom prst="rect">
            <a:avLst/>
          </a:prstGeom>
        </p:spPr>
      </p:pic>
      <p:pic>
        <p:nvPicPr>
          <p:cNvPr id="6" name="Image 5"/>
          <p:cNvPicPr>
            <a:picLocks noChangeAspect="1"/>
          </p:cNvPicPr>
          <p:nvPr/>
        </p:nvPicPr>
        <p:blipFill>
          <a:blip r:embed="rId4"/>
          <a:stretch>
            <a:fillRect/>
          </a:stretch>
        </p:blipFill>
        <p:spPr>
          <a:xfrm>
            <a:off x="4439920" y="4358640"/>
            <a:ext cx="3257536" cy="2499360"/>
          </a:xfrm>
          <a:prstGeom prst="rect">
            <a:avLst/>
          </a:prstGeom>
        </p:spPr>
      </p:pic>
    </p:spTree>
    <p:extLst>
      <p:ext uri="{BB962C8B-B14F-4D97-AF65-F5344CB8AC3E}">
        <p14:creationId xmlns:p14="http://schemas.microsoft.com/office/powerpoint/2010/main" val="390724740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xture grunge">
      <a:fillStyleLst>
        <a:solidFill>
          <a:schemeClr val="phClr"/>
        </a:solidFill>
        <a:blipFill rotWithShape="1">
          <a:blip xmlns:r="http://schemas.openxmlformats.org/officeDocument/2006/relationships" r:embed="rId1">
            <a:duotone>
              <a:schemeClr val="phClr">
                <a:tint val="67000"/>
                <a:shade val="65000"/>
              </a:schemeClr>
              <a:schemeClr val="phClr">
                <a:tint val="10000"/>
                <a:satMod val="130000"/>
              </a:schemeClr>
            </a:duotone>
          </a:blip>
          <a:tile tx="0" ty="0" sx="60000" sy="59000" flip="none" algn="b"/>
        </a:blipFill>
        <a:blipFill rotWithShape="1">
          <a:blip xmlns:r="http://schemas.openxmlformats.org/officeDocument/2006/relationships" r:embed="rId1">
            <a:duotone>
              <a:schemeClr val="phClr">
                <a:shade val="30000"/>
                <a:satMod val="115000"/>
              </a:schemeClr>
              <a:schemeClr val="phClr">
                <a:tint val="34000"/>
              </a:schemeClr>
            </a:duotone>
          </a:blip>
          <a:tile tx="0" ty="0" sx="60000" sy="59000" flip="none" algn="b"/>
        </a:blipFill>
      </a:fillStyleLst>
      <a:lnStyleLst>
        <a:ln w="6350" cap="flat" cmpd="sng" algn="ctr">
          <a:solidFill>
            <a:schemeClr val="phClr">
              <a:tint val="70000"/>
            </a:scheme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1900</TotalTime>
  <Words>1409</Words>
  <Application>Microsoft Office PowerPoint</Application>
  <PresentationFormat>Grand écran</PresentationFormat>
  <Paragraphs>169</Paragraphs>
  <Slides>29</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29</vt:i4>
      </vt:variant>
    </vt:vector>
  </HeadingPairs>
  <TitlesOfParts>
    <vt:vector size="33" baseType="lpstr">
      <vt:lpstr>Arial</vt:lpstr>
      <vt:lpstr>Calibri</vt:lpstr>
      <vt:lpstr>Calibri Light</vt:lpstr>
      <vt:lpstr>Office Theme</vt:lpstr>
      <vt:lpstr>La Définition du Polyhandicap Un concept français? Et ceux qui n’y rentrent pas? </vt:lpstr>
      <vt:lpstr>Présentation PowerPoint</vt:lpstr>
      <vt:lpstr>Questions</vt:lpstr>
      <vt:lpstr>Pourquoi s’intéresser à la définition, au MOT? (pour définir les MAUX)</vt:lpstr>
      <vt:lpstr>Présentation PowerPoint</vt:lpstr>
      <vt:lpstr>   L’Histoire:</vt:lpstr>
      <vt:lpstr>Emergence du terme PH Années 70/80</vt:lpstr>
      <vt:lpstr>Définition Annexe 24ter 1989 à l’origine des EMS « 24ter » aujourd’hui EEAP</vt:lpstr>
      <vt:lpstr>Particularités de la Définition 24ter</vt:lpstr>
      <vt:lpstr>Polyhandicap se différencie de</vt:lpstr>
      <vt:lpstr>Les Surhandicaps du Polyhandicap Encore des Mots/Maux…</vt:lpstr>
      <vt:lpstr>Avancées depuis 1989</vt:lpstr>
      <vt:lpstr>Evolution: Du Modèle biomédical individuel au Modèle biopsychosocial des années 2000</vt:lpstr>
      <vt:lpstr>Du modèle biomédical individuel…</vt:lpstr>
      <vt:lpstr>…Au modèle biopsychosocial</vt:lpstr>
      <vt:lpstr>Définition actuelle, décret du 09/05/2017</vt:lpstr>
      <vt:lpstr>Qu’est-ce qui a changé?</vt:lpstr>
      <vt:lpstr>La place du Polyhandicap parmi les handicaps neurologique (Ponsot)</vt:lpstr>
      <vt:lpstr>Et à l’International?</vt:lpstr>
      <vt:lpstr> PIMD  Profound Intellectual and multiples disabilities</vt:lpstr>
      <vt:lpstr>PIMD: Définition internationale</vt:lpstr>
      <vt:lpstr>En Allemagne: « Schwerstbehinderung » « Handicap gravissime »</vt:lpstr>
      <vt:lpstr>Aparté historique et personnel….</vt:lpstr>
      <vt:lpstr>Et d’autres pays européens:</vt:lpstr>
      <vt:lpstr>Epidémiologie</vt:lpstr>
      <vt:lpstr>Et ceux qui ne rentrent pas dans la définition? Bienvenue sur la ….  </vt:lpstr>
      <vt:lpstr>Et ceux qui ne rentrent pas dans les définitions?</vt:lpstr>
      <vt:lpstr>Exemples:</vt:lpstr>
      <vt:lpstr>MERCI pour votre Patience</vt:lpstr>
    </vt:vector>
  </TitlesOfParts>
  <Company>Korian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Définition du Polyhandicap Un concept français?</dc:title>
  <dc:creator>Elisabeth Jasper</dc:creator>
  <cp:lastModifiedBy>Jasper Elisabeth</cp:lastModifiedBy>
  <cp:revision>85</cp:revision>
  <dcterms:created xsi:type="dcterms:W3CDTF">2023-05-31T14:35:08Z</dcterms:created>
  <dcterms:modified xsi:type="dcterms:W3CDTF">2023-11-17T16:32:54Z</dcterms:modified>
</cp:coreProperties>
</file>