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1" r:id="rId3"/>
    <p:sldId id="270" r:id="rId4"/>
    <p:sldId id="294" r:id="rId5"/>
    <p:sldId id="272" r:id="rId6"/>
    <p:sldId id="258" r:id="rId7"/>
    <p:sldId id="283" r:id="rId8"/>
    <p:sldId id="290" r:id="rId9"/>
    <p:sldId id="264" r:id="rId10"/>
    <p:sldId id="276" r:id="rId11"/>
    <p:sldId id="281" r:id="rId12"/>
    <p:sldId id="282" r:id="rId13"/>
    <p:sldId id="304" r:id="rId14"/>
    <p:sldId id="284" r:id="rId15"/>
    <p:sldId id="296" r:id="rId16"/>
    <p:sldId id="287" r:id="rId17"/>
    <p:sldId id="285" r:id="rId18"/>
    <p:sldId id="293" r:id="rId19"/>
    <p:sldId id="291" r:id="rId20"/>
    <p:sldId id="302" r:id="rId21"/>
    <p:sldId id="269" r:id="rId22"/>
    <p:sldId id="306" r:id="rId23"/>
    <p:sldId id="301" r:id="rId24"/>
    <p:sldId id="298" r:id="rId25"/>
    <p:sldId id="300" r:id="rId26"/>
    <p:sldId id="303" r:id="rId27"/>
    <p:sldId id="307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CEDF2D"/>
    <a:srgbClr val="A5A81A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25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0A47-C0FF-4249-9001-7503B1847714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B897C5-0BBD-4B79-9EDC-16E4B2CB1C6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721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051B0-D316-437F-95AA-7E57E4E60641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6CFBA-6110-4A55-BD57-D2AF8EDFA3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132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F6CFBA-6110-4A55-BD57-D2AF8EDFA30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0741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215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901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64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383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051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7683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128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2624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1015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96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913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D8913-8345-4AAD-A646-FED4AD65DA19}" type="datetimeFigureOut">
              <a:rPr lang="fr-FR" smtClean="0"/>
              <a:t>13/06/2024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31CBA-8B71-497F-9F23-FF3399FC8C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195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gle.com/url?sa=i&amp;url=https://pediadol.org/schema-du-bonhomme/&amp;psig=AOvVaw1qgL1YVhJldanIW_dDAdZ2&amp;ust=1606212999333000&amp;source=images&amp;cd=vfe&amp;ved=0CAIQjRxqFwoTCMig9-u3mO0CFQAAAAAdAAAAABAF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s://www.google.com/url?sa=i&amp;url=https://www.mylittleconcept.com/en/daily-clocks/8-horloge-journee-serie-originale.html&amp;psig=AOvVaw0jUz68CpRjG7rr_ZbXnyQ2&amp;ust=1606212829575000&amp;source=images&amp;cd=vfe&amp;ved=0CAIQjRxqFwoTCKCt_pq3mO0CFQAAAAAdAAAAABAO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3966" y="908720"/>
            <a:ext cx="8750521" cy="1470025"/>
          </a:xfrm>
        </p:spPr>
        <p:txBody>
          <a:bodyPr>
            <a:noAutofit/>
          </a:bodyPr>
          <a:lstStyle/>
          <a:p>
            <a:r>
              <a:rPr lang="fr-FR" sz="3200" dirty="0">
                <a:latin typeface="+mn-lt"/>
                <a:cs typeface="Arial" panose="020B0604020202020204" pitchFamily="34" charset="0"/>
              </a:rPr>
              <a:t>Syndromes d’Ehlers </a:t>
            </a:r>
            <a:r>
              <a:rPr lang="fr-FR" sz="3200" dirty="0" err="1">
                <a:latin typeface="+mn-lt"/>
                <a:cs typeface="Arial" panose="020B0604020202020204" pitchFamily="34" charset="0"/>
              </a:rPr>
              <a:t>Danlos</a:t>
            </a:r>
            <a:r>
              <a:rPr lang="fr-FR" sz="3200" dirty="0">
                <a:latin typeface="+mn-lt"/>
                <a:cs typeface="Arial" panose="020B0604020202020204" pitchFamily="34" charset="0"/>
              </a:rPr>
              <a:t> et désordres du spectre de l’hypermobilité (HSD) de l’enfant  </a:t>
            </a:r>
            <a:br>
              <a:rPr lang="fr-FR" sz="3200" dirty="0">
                <a:latin typeface="+mn-lt"/>
                <a:cs typeface="Arial" panose="020B0604020202020204" pitchFamily="34" charset="0"/>
              </a:rPr>
            </a:br>
            <a:r>
              <a:rPr lang="fr-FR" sz="3200" dirty="0">
                <a:latin typeface="+mn-lt"/>
                <a:cs typeface="Arial" panose="020B0604020202020204" pitchFamily="34" charset="0"/>
              </a:rPr>
              <a:t>Programme d’ETP « Mon quotidien hyper »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15616" y="3212976"/>
            <a:ext cx="6912768" cy="1463228"/>
          </a:xfrm>
        </p:spPr>
        <p:txBody>
          <a:bodyPr>
            <a:normAutofit fontScale="77500" lnSpcReduction="20000"/>
          </a:bodyPr>
          <a:lstStyle/>
          <a:p>
            <a:r>
              <a:rPr lang="fr-FR" sz="3600" dirty="0">
                <a:solidFill>
                  <a:srgbClr val="C00000"/>
                </a:solidFill>
              </a:rPr>
              <a:t>Dr Catherine </a:t>
            </a:r>
            <a:r>
              <a:rPr lang="fr-FR" sz="3600" dirty="0" err="1">
                <a:solidFill>
                  <a:srgbClr val="C00000"/>
                </a:solidFill>
              </a:rPr>
              <a:t>Donskoff</a:t>
            </a:r>
            <a:endParaRPr lang="fr-FR" sz="3600" dirty="0">
              <a:solidFill>
                <a:srgbClr val="C00000"/>
              </a:solidFill>
            </a:endParaRPr>
          </a:p>
          <a:p>
            <a:r>
              <a:rPr lang="fr-FR" sz="2600" b="1" dirty="0"/>
              <a:t>Journée REHSO</a:t>
            </a:r>
          </a:p>
          <a:p>
            <a:r>
              <a:rPr lang="fr-FR" sz="2600" b="1" dirty="0"/>
              <a:t>St Trojan les Bains</a:t>
            </a:r>
          </a:p>
          <a:p>
            <a:r>
              <a:rPr lang="fr-FR" sz="2600" dirty="0"/>
              <a:t>Vendredi 14 juin 2024</a:t>
            </a:r>
          </a:p>
        </p:txBody>
      </p:sp>
      <p:sp>
        <p:nvSpPr>
          <p:cNvPr id="5" name="AutoShape 2" descr="Hôpital des enfants. Urgences. 05 34 55 84 10"/>
          <p:cNvSpPr>
            <a:spLocks noChangeAspect="1" noChangeArrowheads="1"/>
          </p:cNvSpPr>
          <p:nvPr/>
        </p:nvSpPr>
        <p:spPr bwMode="auto">
          <a:xfrm>
            <a:off x="63500" y="-136525"/>
            <a:ext cx="1809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82" y="5379806"/>
            <a:ext cx="2371088" cy="78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04305"/>
            <a:ext cx="1800200" cy="113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39BFF0C-5EB5-4A78-9DB2-1C01CBF65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983311"/>
            <a:ext cx="2060141" cy="146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399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dirty="0"/>
              <a:t>                           </a:t>
            </a:r>
            <a:r>
              <a:rPr lang="fr-FR" dirty="0"/>
              <a:t>Compétences attendues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2852936"/>
            <a:ext cx="8640960" cy="331236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dirty="0"/>
          </a:p>
          <a:p>
            <a:r>
              <a:rPr lang="fr-FR" sz="2400" dirty="0"/>
              <a:t>Signes d’alerte ou de dégradation fonctionnelle</a:t>
            </a:r>
          </a:p>
          <a:p>
            <a:r>
              <a:rPr lang="fr-FR" sz="2400" dirty="0"/>
              <a:t>Gestion de la douleur et prévention</a:t>
            </a:r>
          </a:p>
          <a:p>
            <a:r>
              <a:rPr lang="fr-FR" sz="2400" dirty="0"/>
              <a:t>Gestion du quotidien : école, </a:t>
            </a:r>
            <a:r>
              <a:rPr lang="fr-FR" sz="2400" b="1" dirty="0">
                <a:solidFill>
                  <a:srgbClr val="CC0000"/>
                </a:solidFill>
              </a:rPr>
              <a:t>sport et loisirs</a:t>
            </a:r>
          </a:p>
          <a:p>
            <a:r>
              <a:rPr lang="fr-FR" sz="2400" dirty="0"/>
              <a:t>Comment vivre avec le handicap : fatigue, émotions </a:t>
            </a:r>
          </a:p>
          <a:p>
            <a:r>
              <a:rPr lang="fr-FR" sz="2400" dirty="0"/>
              <a:t>Comment améliorer sa qualité de vie</a:t>
            </a:r>
          </a:p>
          <a:p>
            <a:r>
              <a:rPr lang="fr-FR" sz="2400" dirty="0"/>
              <a:t>Comment appréhender les répercussions familiales ou amicales 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21907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761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ulle ronde 3"/>
          <p:cNvSpPr/>
          <p:nvPr/>
        </p:nvSpPr>
        <p:spPr>
          <a:xfrm>
            <a:off x="395536" y="1752803"/>
            <a:ext cx="2880320" cy="1244149"/>
          </a:xfrm>
          <a:prstGeom prst="wedgeEllipseCallout">
            <a:avLst>
              <a:gd name="adj1" fmla="val 43967"/>
              <a:gd name="adj2" fmla="val 48650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Connaissance de ta maladie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2860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5" name="Ellipse 4"/>
          <p:cNvSpPr/>
          <p:nvPr/>
        </p:nvSpPr>
        <p:spPr>
          <a:xfrm>
            <a:off x="899592" y="5157192"/>
            <a:ext cx="2520280" cy="122413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000" b="1" u="none" strike="noStrike" dirty="0">
                <a:effectLst/>
                <a:ea typeface="Calibri"/>
                <a:cs typeface="Times New Roman"/>
              </a:rPr>
              <a:t> </a:t>
            </a:r>
            <a:r>
              <a:rPr lang="fr-FR" sz="1100" dirty="0">
                <a:ea typeface="Calibri"/>
                <a:cs typeface="Times New Roman"/>
              </a:rPr>
              <a:t>              </a:t>
            </a:r>
            <a:r>
              <a:rPr lang="fr-FR" sz="1800" b="1" dirty="0">
                <a:effectLst/>
                <a:ea typeface="Calibri"/>
                <a:cs typeface="Times New Roman"/>
              </a:rPr>
              <a:t>Ton suivi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84984"/>
            <a:ext cx="2684342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entagone régulier 6"/>
          <p:cNvSpPr/>
          <p:nvPr/>
        </p:nvSpPr>
        <p:spPr>
          <a:xfrm>
            <a:off x="6228184" y="5013177"/>
            <a:ext cx="2304256" cy="1224136"/>
          </a:xfrm>
          <a:prstGeom prst="pentag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fr-FR" b="1" dirty="0"/>
              <a:t>Vie quotidienne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6228184" y="504056"/>
            <a:ext cx="2367905" cy="249289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ea typeface="Calibri"/>
                <a:cs typeface="Times New Roman"/>
              </a:rPr>
              <a:t>          Ta douleur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pic>
        <p:nvPicPr>
          <p:cNvPr id="11" name="Imag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449" y="2054188"/>
            <a:ext cx="1551959" cy="870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 descr="Horloge Journée série Originale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727571"/>
            <a:ext cx="775980" cy="794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 descr="Schéma du bonhomme – Pediadol">
            <a:hlinkClick r:id="rId6" tgtFrame="&quot;_blank&quot;"/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109"/>
          <a:stretch/>
        </p:blipFill>
        <p:spPr bwMode="auto">
          <a:xfrm>
            <a:off x="6444209" y="692696"/>
            <a:ext cx="777170" cy="86980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œur 13"/>
          <p:cNvSpPr/>
          <p:nvPr/>
        </p:nvSpPr>
        <p:spPr>
          <a:xfrm>
            <a:off x="3707904" y="3212976"/>
            <a:ext cx="2077807" cy="1598982"/>
          </a:xfrm>
          <a:prstGeom prst="hear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fr-FR" sz="1800" b="1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ea typeface="Calibri"/>
                <a:cs typeface="Times New Roman"/>
              </a:rPr>
              <a:t>Personnes importantes 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15" name="Pentagone 14"/>
          <p:cNvSpPr/>
          <p:nvPr/>
        </p:nvSpPr>
        <p:spPr>
          <a:xfrm>
            <a:off x="952148" y="3283828"/>
            <a:ext cx="2539732" cy="1585332"/>
          </a:xfrm>
          <a:prstGeom prst="homePlate">
            <a:avLst>
              <a:gd name="adj" fmla="val 497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ea typeface="Calibri"/>
                <a:cs typeface="Times New Roman"/>
              </a:rPr>
              <a:t>Scolarité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 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222385" y="3223559"/>
            <a:ext cx="699229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ea typeface="Calibri"/>
                <a:cs typeface="Times New Roman"/>
              </a:rPr>
              <a:t> </a:t>
            </a:r>
            <a:endParaRPr lang="fr-FR" sz="2400" dirty="0">
              <a:ea typeface="Calibri"/>
              <a:cs typeface="Times New Roman"/>
            </a:endParaRPr>
          </a:p>
        </p:txBody>
      </p:sp>
      <p:sp>
        <p:nvSpPr>
          <p:cNvPr id="21" name="Rogner un rectangle avec un coin du même côté 20"/>
          <p:cNvSpPr/>
          <p:nvPr/>
        </p:nvSpPr>
        <p:spPr>
          <a:xfrm>
            <a:off x="3491880" y="1735683"/>
            <a:ext cx="2448272" cy="1261269"/>
          </a:xfrm>
          <a:prstGeom prst="snip2SameRect">
            <a:avLst>
              <a:gd name="adj1" fmla="val 28397"/>
              <a:gd name="adj2" fmla="val 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ea typeface="Calibri"/>
                <a:cs typeface="Times New Roman"/>
              </a:rPr>
              <a:t>Ton environnement quotidien</a:t>
            </a:r>
            <a:endParaRPr lang="fr-FR" sz="1100" dirty="0">
              <a:effectLst/>
              <a:ea typeface="Calibri"/>
              <a:cs typeface="Times New Roman"/>
            </a:endParaRPr>
          </a:p>
          <a:p>
            <a:pPr marL="457200" algn="ctr">
              <a:lnSpc>
                <a:spcPct val="115000"/>
              </a:lnSpc>
              <a:spcAft>
                <a:spcPts val="1000"/>
              </a:spcAft>
            </a:pPr>
            <a:r>
              <a:rPr lang="fr-FR" sz="1000" dirty="0">
                <a:effectLst/>
                <a:ea typeface="Calibri"/>
                <a:cs typeface="Times New Roman"/>
              </a:rPr>
              <a:t> 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79912" y="5013176"/>
            <a:ext cx="1933791" cy="1224136"/>
          </a:xfrm>
          <a:prstGeom prst="wedgeRectCallout">
            <a:avLst>
              <a:gd name="adj1" fmla="val -71370"/>
              <a:gd name="adj2" fmla="val 7815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ea typeface="Calibri"/>
                <a:cs typeface="Times New Roman"/>
              </a:rPr>
              <a:t>Ton sport</a:t>
            </a: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fr-FR" sz="1800" b="1" dirty="0">
                <a:effectLst/>
                <a:ea typeface="Calibri"/>
                <a:cs typeface="Times New Roman"/>
              </a:rPr>
              <a:t>Tes loisirs</a:t>
            </a:r>
            <a:endParaRPr lang="fr-FR" sz="1100" dirty="0">
              <a:effectLst/>
              <a:ea typeface="Calibri"/>
              <a:cs typeface="Times New Roman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22114"/>
          </a:xfrm>
        </p:spPr>
        <p:txBody>
          <a:bodyPr/>
          <a:lstStyle/>
          <a:p>
            <a:pPr algn="l"/>
            <a:r>
              <a:rPr lang="fr-FR" dirty="0"/>
              <a:t>     </a:t>
            </a:r>
            <a:r>
              <a:rPr lang="fr-FR" sz="4000" dirty="0"/>
              <a:t>Diagnostic éducatif</a:t>
            </a:r>
          </a:p>
        </p:txBody>
      </p:sp>
    </p:spTree>
    <p:extLst>
      <p:ext uri="{BB962C8B-B14F-4D97-AF65-F5344CB8AC3E}">
        <p14:creationId xmlns:p14="http://schemas.microsoft.com/office/powerpoint/2010/main" val="3117852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1-  </a:t>
            </a:r>
            <a:r>
              <a:rPr lang="fr-FR" sz="3200" dirty="0">
                <a:solidFill>
                  <a:srgbClr val="CC0000"/>
                </a:solidFill>
              </a:rPr>
              <a:t>SEDRIK 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2492896"/>
            <a:ext cx="8424936" cy="4032448"/>
          </a:xfrm>
        </p:spPr>
        <p:txBody>
          <a:bodyPr>
            <a:noAutofit/>
          </a:bodyPr>
          <a:lstStyle/>
          <a:p>
            <a:pPr lvl="0"/>
            <a:r>
              <a:rPr lang="fr-FR" sz="2800" dirty="0"/>
              <a:t>Comprendre la pathologie et associer différents symptômes </a:t>
            </a:r>
          </a:p>
          <a:p>
            <a:pPr lvl="0"/>
            <a:r>
              <a:rPr lang="fr-FR" sz="2800" dirty="0"/>
              <a:t>Créer une définition de sa pathologie et pouvoir l’expliquer à ses proches</a:t>
            </a:r>
          </a:p>
          <a:p>
            <a:pPr lvl="0"/>
            <a:r>
              <a:rPr lang="fr-FR" sz="2800" dirty="0"/>
              <a:t>Exprimer ses représentations et son ressenti de la maladie</a:t>
            </a:r>
          </a:p>
          <a:p>
            <a:pPr lvl="0"/>
            <a:r>
              <a:rPr lang="fr-FR" sz="2800" dirty="0"/>
              <a:t>Savoir à qui s’adresser en fonction des problématiques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34F7937-D186-4CD9-8B3A-5C5A6EB310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9502" b="27029"/>
          <a:stretch/>
        </p:blipFill>
        <p:spPr>
          <a:xfrm>
            <a:off x="755576" y="332656"/>
            <a:ext cx="1381907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8460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7">
            <a:extLst>
              <a:ext uri="{FF2B5EF4-FFF2-40B4-BE49-F238E27FC236}">
                <a16:creationId xmlns:a16="http://schemas.microsoft.com/office/drawing/2014/main" id="{C6F334D8-47ED-4E9A-9C77-734D22D4E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0148" y="3632536"/>
            <a:ext cx="1565275" cy="1552575"/>
          </a:xfrm>
          <a:prstGeom prst="ellipse">
            <a:avLst/>
          </a:prstGeom>
          <a:solidFill>
            <a:srgbClr val="FF3300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Douleurs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Ellipse 11">
            <a:extLst>
              <a:ext uri="{FF2B5EF4-FFF2-40B4-BE49-F238E27FC236}">
                <a16:creationId xmlns:a16="http://schemas.microsoft.com/office/drawing/2014/main" id="{2B98903B-0436-4FFA-92E5-5491D8A02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943" y="4034540"/>
            <a:ext cx="1439863" cy="1439863"/>
          </a:xfrm>
          <a:prstGeom prst="ellipse">
            <a:avLst/>
          </a:prstGeom>
          <a:solidFill>
            <a:srgbClr val="B78394"/>
          </a:solidFill>
          <a:ln w="25400">
            <a:solidFill>
              <a:srgbClr val="622423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Fatigue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Ellipse 13">
            <a:extLst>
              <a:ext uri="{FF2B5EF4-FFF2-40B4-BE49-F238E27FC236}">
                <a16:creationId xmlns:a16="http://schemas.microsoft.com/office/drawing/2014/main" id="{830BDAE9-7BCB-4582-A7C8-00B570E83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451" y="4262346"/>
            <a:ext cx="2673350" cy="2424113"/>
          </a:xfrm>
          <a:prstGeom prst="ellipse">
            <a:avLst/>
          </a:prstGeom>
          <a:solidFill>
            <a:srgbClr val="0099FF"/>
          </a:solidFill>
          <a:ln w="25400">
            <a:solidFill>
              <a:srgbClr val="243F60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 </a:t>
            </a:r>
            <a:endParaRPr kumimoji="0" lang="fr-FR" altLang="fr-FR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proprioceptifs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1" name="Image 1">
            <a:extLst>
              <a:ext uri="{FF2B5EF4-FFF2-40B4-BE49-F238E27FC236}">
                <a16:creationId xmlns:a16="http://schemas.microsoft.com/office/drawing/2014/main" id="{E64F2EEA-E5AE-4BF9-B307-8D868374B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25" y="755768"/>
            <a:ext cx="3345080" cy="575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2">
            <a:extLst>
              <a:ext uri="{FF2B5EF4-FFF2-40B4-BE49-F238E27FC236}">
                <a16:creationId xmlns:a16="http://schemas.microsoft.com/office/drawing/2014/main" id="{7781AA91-8C0D-4C95-87C9-8F65766AD1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26" y="3276082"/>
            <a:ext cx="1482725" cy="1468376"/>
          </a:xfrm>
          <a:prstGeom prst="ellipse">
            <a:avLst/>
          </a:prstGeom>
          <a:solidFill>
            <a:srgbClr val="F0FDA3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 digestifs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lipse 3">
            <a:extLst>
              <a:ext uri="{FF2B5EF4-FFF2-40B4-BE49-F238E27FC236}">
                <a16:creationId xmlns:a16="http://schemas.microsoft.com/office/drawing/2014/main" id="{092E3232-BA39-4368-87B1-7FD8C2791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660" y="191990"/>
            <a:ext cx="1524000" cy="1522413"/>
          </a:xfrm>
          <a:prstGeom prst="ellipse">
            <a:avLst/>
          </a:prstGeom>
          <a:solidFill>
            <a:srgbClr val="7774F8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Manif. Cardio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vasculaire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Ellipse 4">
            <a:extLst>
              <a:ext uri="{FF2B5EF4-FFF2-40B4-BE49-F238E27FC236}">
                <a16:creationId xmlns:a16="http://schemas.microsoft.com/office/drawing/2014/main" id="{BCF78FB5-267A-489A-A1D9-1BC844646F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6967" y="326472"/>
            <a:ext cx="1565274" cy="1495426"/>
          </a:xfrm>
          <a:prstGeom prst="ellipse">
            <a:avLst/>
          </a:prstGeom>
          <a:solidFill>
            <a:srgbClr val="75E0F9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 ORL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Ellipse 5">
            <a:extLst>
              <a:ext uri="{FF2B5EF4-FFF2-40B4-BE49-F238E27FC236}">
                <a16:creationId xmlns:a16="http://schemas.microsoft.com/office/drawing/2014/main" id="{10FECA47-4945-4E64-90EF-41AB338FB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018" y="170502"/>
            <a:ext cx="1614866" cy="1508125"/>
          </a:xfrm>
          <a:prstGeom prst="ellipse">
            <a:avLst/>
          </a:prstGeom>
          <a:solidFill>
            <a:srgbClr val="F58223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Dys-autonomie</a:t>
            </a: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thermique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Ellipse 6">
            <a:extLst>
              <a:ext uri="{FF2B5EF4-FFF2-40B4-BE49-F238E27FC236}">
                <a16:creationId xmlns:a16="http://schemas.microsoft.com/office/drawing/2014/main" id="{6D9FB628-2BDA-476C-AD75-CC17913300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276" y="2224506"/>
            <a:ext cx="1495425" cy="1508125"/>
          </a:xfrm>
          <a:prstGeom prst="ellipse">
            <a:avLst/>
          </a:prstGeom>
          <a:solidFill>
            <a:srgbClr val="FDD9DE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Hyper-laxité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Ellipse 8">
            <a:extLst>
              <a:ext uri="{FF2B5EF4-FFF2-40B4-BE49-F238E27FC236}">
                <a16:creationId xmlns:a16="http://schemas.microsoft.com/office/drawing/2014/main" id="{BE27F809-506E-4F52-9536-F1871833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7930" y="1796949"/>
            <a:ext cx="1495425" cy="1525587"/>
          </a:xfrm>
          <a:prstGeom prst="ellipse">
            <a:avLst/>
          </a:prstGeom>
          <a:solidFill>
            <a:srgbClr val="FFFF00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 </a:t>
            </a:r>
            <a:r>
              <a:rPr kumimoji="0" lang="fr-FR" altLang="fr-FR" sz="18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respi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lipse 9">
            <a:extLst>
              <a:ext uri="{FF2B5EF4-FFF2-40B4-BE49-F238E27FC236}">
                <a16:creationId xmlns:a16="http://schemas.microsoft.com/office/drawing/2014/main" id="{84FAF932-A7C5-4F86-AE08-D782F08DE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5423" y="2872566"/>
            <a:ext cx="1439863" cy="1439862"/>
          </a:xfrm>
          <a:prstGeom prst="ellipse">
            <a:avLst/>
          </a:prstGeom>
          <a:solidFill>
            <a:srgbClr val="F369D2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Fatigue visuelle 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Ellipse 10">
            <a:extLst>
              <a:ext uri="{FF2B5EF4-FFF2-40B4-BE49-F238E27FC236}">
                <a16:creationId xmlns:a16="http://schemas.microsoft.com/office/drawing/2014/main" id="{32AB1A30-46BF-469D-BAF6-4EFAC1F5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21" y="1723199"/>
            <a:ext cx="1481138" cy="1397936"/>
          </a:xfrm>
          <a:prstGeom prst="ellipse">
            <a:avLst/>
          </a:prstGeom>
          <a:solidFill>
            <a:srgbClr val="00FF00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Troubles cognitifs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Ellipse 12">
            <a:extLst>
              <a:ext uri="{FF2B5EF4-FFF2-40B4-BE49-F238E27FC236}">
                <a16:creationId xmlns:a16="http://schemas.microsoft.com/office/drawing/2014/main" id="{71CBC0E0-2C56-4986-AD41-B4F7E155E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7634" y="363114"/>
            <a:ext cx="1579563" cy="1495425"/>
          </a:xfrm>
          <a:prstGeom prst="ellipse">
            <a:avLst/>
          </a:prstGeom>
          <a:solidFill>
            <a:srgbClr val="A5A5A5"/>
          </a:solidFill>
          <a:ln w="25400">
            <a:solidFill>
              <a:srgbClr val="4E6128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Trouble mictionnel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120168-FE4D-4652-8027-168701332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274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2- </a:t>
            </a:r>
            <a:r>
              <a:rPr lang="fr-FR" sz="3200" dirty="0">
                <a:solidFill>
                  <a:srgbClr val="CC0000"/>
                </a:solidFill>
              </a:rPr>
              <a:t>Souple mais solide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9647"/>
            <a:ext cx="8229600" cy="3451522"/>
          </a:xfrm>
        </p:spPr>
        <p:txBody>
          <a:bodyPr>
            <a:normAutofit/>
          </a:bodyPr>
          <a:lstStyle/>
          <a:p>
            <a:pPr lvl="0"/>
            <a:r>
              <a:rPr lang="fr-FR" sz="2400" dirty="0"/>
              <a:t>Comprendre ce qu’est l’hyperlaxité, connaitre ses conséquences sur le quotidien et les facteurs favorisants</a:t>
            </a:r>
            <a:endParaRPr lang="fr-FR" sz="1800" dirty="0"/>
          </a:p>
          <a:p>
            <a:pPr lvl="0"/>
            <a:r>
              <a:rPr lang="fr-FR" sz="2400" dirty="0"/>
              <a:t>Connaitre les facteurs aggravants et les mouvements </a:t>
            </a:r>
            <a:r>
              <a:rPr lang="fr-FR" sz="2400" dirty="0" err="1"/>
              <a:t>luxants</a:t>
            </a:r>
            <a:endParaRPr lang="fr-FR" sz="1800" dirty="0"/>
          </a:p>
          <a:p>
            <a:pPr lvl="0"/>
            <a:r>
              <a:rPr lang="fr-FR" sz="2400" dirty="0"/>
              <a:t>Connaitre les moyens qui existent pour limiter les blessures</a:t>
            </a:r>
          </a:p>
          <a:p>
            <a:pPr lvl="0"/>
            <a:r>
              <a:rPr lang="fr-FR" sz="2400" dirty="0"/>
              <a:t>Savoir quoi faire en cas de blessure </a:t>
            </a:r>
            <a:endParaRPr lang="fr-FR" sz="1800" dirty="0"/>
          </a:p>
          <a:p>
            <a:pPr lvl="0"/>
            <a:r>
              <a:rPr lang="fr-FR" sz="2400" dirty="0"/>
              <a:t>Connaitre les risques liés au sport et envisager une activité physique </a:t>
            </a:r>
            <a:endParaRPr lang="fr-FR" sz="1800" dirty="0"/>
          </a:p>
          <a:p>
            <a:pPr marL="0" indent="0">
              <a:buNone/>
            </a:pPr>
            <a:endParaRPr lang="fr-F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1441"/>
          <a:stretch/>
        </p:blipFill>
        <p:spPr bwMode="auto">
          <a:xfrm>
            <a:off x="167637" y="5373216"/>
            <a:ext cx="4692395" cy="100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301208"/>
            <a:ext cx="4082207" cy="108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081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2- </a:t>
            </a:r>
            <a:r>
              <a:rPr lang="fr-FR" sz="3200" dirty="0">
                <a:solidFill>
                  <a:srgbClr val="CC0000"/>
                </a:solidFill>
              </a:rPr>
              <a:t>Souple mais solide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800" dirty="0"/>
              <a:t>Rééducation</a:t>
            </a:r>
          </a:p>
          <a:p>
            <a:pPr lvl="1"/>
            <a:r>
              <a:rPr lang="fr-FR" sz="2400" dirty="0"/>
              <a:t>Travail de renforcement musculaire isométrique pour la stabilité des articulations touchées : épaules, bassin, genoux, chevilles</a:t>
            </a:r>
          </a:p>
          <a:p>
            <a:pPr lvl="1"/>
            <a:r>
              <a:rPr lang="fr-FR" sz="2400" dirty="0"/>
              <a:t>Travail postural</a:t>
            </a:r>
          </a:p>
          <a:p>
            <a:pPr lvl="1"/>
            <a:r>
              <a:rPr lang="fr-FR" sz="2400" dirty="0"/>
              <a:t>Proposition d’exercices à réaliser à la maison (livret d’auto-rééducation)</a:t>
            </a:r>
          </a:p>
          <a:p>
            <a:pPr marL="457200" lvl="1" indent="0">
              <a:buNone/>
            </a:pP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645987"/>
            <a:ext cx="2880320" cy="194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436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672408"/>
          </a:xfrm>
          <a:noFill/>
        </p:spPr>
        <p:txBody>
          <a:bodyPr/>
          <a:lstStyle/>
          <a:p>
            <a:r>
              <a:rPr lang="fr-FR" sz="2000" dirty="0"/>
              <a:t>Exercices d’entrainement cardio-vasculaires et musculo-squelettiques :</a:t>
            </a:r>
            <a:r>
              <a:rPr lang="fr-FR" sz="2000" dirty="0">
                <a:solidFill>
                  <a:srgbClr val="C00000"/>
                </a:solidFill>
              </a:rPr>
              <a:t> </a:t>
            </a:r>
            <a:r>
              <a:rPr lang="fr-FR" sz="2000" b="1" dirty="0">
                <a:solidFill>
                  <a:srgbClr val="C00000"/>
                </a:solidFill>
              </a:rPr>
              <a:t>encouragés</a:t>
            </a:r>
            <a:r>
              <a:rPr lang="fr-FR" sz="2000" dirty="0"/>
              <a:t> si individualisés, réalisés avec précaution et encadrés par un APA.</a:t>
            </a:r>
          </a:p>
          <a:p>
            <a:r>
              <a:rPr lang="fr-FR" sz="2000" dirty="0"/>
              <a:t>Activités de compétition : gymnastique, soulèvement répétitif de charges lourdes et sport entrainant un stress articulaire important : </a:t>
            </a:r>
            <a:r>
              <a:rPr lang="fr-FR" sz="2000" b="1" dirty="0">
                <a:solidFill>
                  <a:srgbClr val="C00000"/>
                </a:solidFill>
              </a:rPr>
              <a:t>non recommandés</a:t>
            </a:r>
          </a:p>
          <a:p>
            <a:r>
              <a:rPr lang="fr-FR" sz="2000" dirty="0"/>
              <a:t>Sport de contact ou avec pivot : </a:t>
            </a:r>
            <a:r>
              <a:rPr lang="fr-FR" sz="2000" b="1" dirty="0">
                <a:solidFill>
                  <a:srgbClr val="C00000"/>
                </a:solidFill>
              </a:rPr>
              <a:t>à éviter</a:t>
            </a:r>
          </a:p>
          <a:p>
            <a:r>
              <a:rPr lang="fr-FR" sz="2000" dirty="0"/>
              <a:t>Scolarité : activités de gymnastique adaptées aux capacités de l’enfant, à ses douleurs et sa fatigabilité : </a:t>
            </a:r>
            <a:r>
              <a:rPr lang="fr-FR" sz="2000" b="1" dirty="0">
                <a:solidFill>
                  <a:srgbClr val="CC0000"/>
                </a:solidFill>
              </a:rPr>
              <a:t>non systématiquement dispensées</a:t>
            </a:r>
            <a:r>
              <a:rPr lang="fr-FR" sz="2000" dirty="0">
                <a:solidFill>
                  <a:srgbClr val="CC0000"/>
                </a:solidFill>
              </a:rPr>
              <a:t>. </a:t>
            </a:r>
            <a:r>
              <a:rPr lang="fr-FR" sz="2000" dirty="0"/>
              <a:t>PAI souvent nécessaire</a:t>
            </a:r>
          </a:p>
          <a:p>
            <a:pPr marL="0" indent="0">
              <a:buNone/>
            </a:pPr>
            <a:endParaRPr lang="fr-FR" sz="2400" dirty="0">
              <a:solidFill>
                <a:srgbClr val="C00000"/>
              </a:solidFill>
            </a:endParaRPr>
          </a:p>
          <a:p>
            <a:endParaRPr lang="fr-FR" sz="2400" dirty="0">
              <a:solidFill>
                <a:srgbClr val="C00000"/>
              </a:solidFill>
            </a:endParaRPr>
          </a:p>
          <a:p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Recommandations du Projet National de Diagnostic et de Soins (PNDS)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2900"/>
            <a:ext cx="1952129" cy="727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484784"/>
            <a:ext cx="1073150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062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6362260-2BA9-4AE0-BB92-34EF74C19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2392434"/>
            <a:ext cx="7881258" cy="2581747"/>
          </a:xfrm>
        </p:spPr>
        <p:txBody>
          <a:bodyPr/>
          <a:lstStyle/>
          <a:p>
            <a:pPr lvl="0"/>
            <a:r>
              <a:rPr lang="fr-FR" sz="2800" dirty="0"/>
              <a:t>Recenser les difficultés du quotidien</a:t>
            </a:r>
          </a:p>
          <a:p>
            <a:pPr lvl="0"/>
            <a:r>
              <a:rPr lang="fr-FR" sz="2800" dirty="0"/>
              <a:t>Evaluer sa fatigabilité</a:t>
            </a:r>
          </a:p>
          <a:p>
            <a:pPr lvl="0"/>
            <a:r>
              <a:rPr lang="fr-FR" sz="2800" dirty="0"/>
              <a:t>Prioriser les activités</a:t>
            </a:r>
          </a:p>
          <a:p>
            <a:pPr lvl="0"/>
            <a:r>
              <a:rPr lang="fr-FR" sz="2800" dirty="0"/>
              <a:t>Connaître les risques de la sédentarité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7E7294A-40BD-4C22-8213-B23605E8F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62901"/>
            <a:ext cx="1877731" cy="13351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634C521-21DA-4610-AD62-352DC38EC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6607" y="4869160"/>
            <a:ext cx="3045553" cy="1713558"/>
          </a:xfrm>
          <a:prstGeom prst="rect">
            <a:avLst/>
          </a:prstGeom>
        </p:spPr>
      </p:pic>
      <p:sp>
        <p:nvSpPr>
          <p:cNvPr id="7" name="Titre 6">
            <a:extLst>
              <a:ext uri="{FF2B5EF4-FFF2-40B4-BE49-F238E27FC236}">
                <a16:creationId xmlns:a16="http://schemas.microsoft.com/office/drawing/2014/main" id="{A296B95C-A54E-4ABA-8333-939E8ABE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3-</a:t>
            </a:r>
            <a:r>
              <a:rPr lang="fr-FR" sz="3200" dirty="0">
                <a:solidFill>
                  <a:srgbClr val="C00000"/>
                </a:solidFill>
              </a:rPr>
              <a:t> En route pour la journée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259658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4- </a:t>
            </a:r>
            <a:r>
              <a:rPr lang="fr-FR" sz="3200" dirty="0">
                <a:solidFill>
                  <a:srgbClr val="C00000"/>
                </a:solidFill>
              </a:rPr>
              <a:t>Sur le chemin de l’école 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251520" y="2045725"/>
            <a:ext cx="8724496" cy="2175363"/>
          </a:xfrm>
        </p:spPr>
        <p:txBody>
          <a:bodyPr>
            <a:normAutofit/>
          </a:bodyPr>
          <a:lstStyle/>
          <a:p>
            <a:r>
              <a:rPr lang="fr-FR" sz="2600" dirty="0"/>
              <a:t>Connaitre les situation scolaires déclenchant les douleurs</a:t>
            </a:r>
          </a:p>
          <a:p>
            <a:r>
              <a:rPr lang="fr-FR" sz="2600" dirty="0"/>
              <a:t>Trouver les moyens d’y faire face : supports adaptés, moyens matériels et humains</a:t>
            </a:r>
          </a:p>
          <a:p>
            <a:r>
              <a:rPr lang="fr-FR" sz="2600" dirty="0"/>
              <a:t>Savoir comment transmettre les informations à l’école (PAI)</a:t>
            </a:r>
          </a:p>
          <a:p>
            <a:pPr marL="457200" lvl="1" indent="0">
              <a:buNone/>
            </a:pPr>
            <a:endParaRPr lang="fr-FR" sz="3200" dirty="0"/>
          </a:p>
          <a:p>
            <a:pPr marL="457200" lvl="1" indent="0">
              <a:buNone/>
            </a:pPr>
            <a:endParaRPr lang="fr-FR" sz="32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0" t="-2424" r="170" b="5697"/>
          <a:stretch/>
        </p:blipFill>
        <p:spPr bwMode="auto">
          <a:xfrm>
            <a:off x="4719179" y="5121862"/>
            <a:ext cx="1704264" cy="169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0" t="14183" r="9869"/>
          <a:stretch/>
        </p:blipFill>
        <p:spPr bwMode="auto">
          <a:xfrm>
            <a:off x="3287696" y="4727274"/>
            <a:ext cx="1032114" cy="169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4221088"/>
            <a:ext cx="1287221" cy="1012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24E2BFE-27B5-46FF-9CA8-A6895D97D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23" y="4646111"/>
            <a:ext cx="2834293" cy="208289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7716555-1CC2-4AB3-9BD9-0655B9B093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3174" y="4458491"/>
            <a:ext cx="2072842" cy="217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10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    5- </a:t>
            </a:r>
            <a:r>
              <a:rPr lang="fr-FR" sz="3200" dirty="0">
                <a:solidFill>
                  <a:srgbClr val="C00000"/>
                </a:solidFill>
              </a:rPr>
              <a:t>Même pas mal 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8139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Définir ce qu’est la douleur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Connaitre les différentes échelles d’évaluation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Identifier les différents facteurs qui modulent la douleur (à la hausse ou à la baisse)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sz="2400" dirty="0"/>
              <a:t>Mettre en place des stratégies pour diminuer la douleur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CA1410-98CE-40F6-984F-DF13AF97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705" y="4091413"/>
            <a:ext cx="3399549" cy="23770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3CA9CC86-A93C-4BAF-99D8-4CE900E258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4221088"/>
            <a:ext cx="2649632" cy="187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8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31429"/>
            <a:ext cx="8229600" cy="3661867"/>
          </a:xfrm>
        </p:spPr>
        <p:txBody>
          <a:bodyPr>
            <a:normAutofit/>
          </a:bodyPr>
          <a:lstStyle/>
          <a:p>
            <a:r>
              <a:rPr lang="fr-FR" sz="2800" dirty="0"/>
              <a:t>Patients ayant un parcours médical long et complexe</a:t>
            </a:r>
          </a:p>
          <a:p>
            <a:r>
              <a:rPr lang="fr-FR" sz="2800" dirty="0"/>
              <a:t>Affection appartenant à un cadre nosologique vaste</a:t>
            </a:r>
          </a:p>
          <a:p>
            <a:r>
              <a:rPr lang="fr-FR" sz="2800" dirty="0"/>
              <a:t>Peu de propositions concrètes </a:t>
            </a:r>
          </a:p>
          <a:p>
            <a:pPr lvl="0"/>
            <a:r>
              <a:rPr lang="fr-FR" sz="2800" dirty="0"/>
              <a:t>Affection source de handicap majeur</a:t>
            </a:r>
          </a:p>
          <a:p>
            <a:r>
              <a:rPr lang="fr-FR" sz="2800" dirty="0"/>
              <a:t>Déconditionnement bio-psycho-social</a:t>
            </a:r>
          </a:p>
          <a:p>
            <a:r>
              <a:rPr lang="fr-FR" sz="2800" dirty="0"/>
              <a:t>Arrêt du sport</a:t>
            </a:r>
          </a:p>
          <a:p>
            <a:r>
              <a:rPr lang="fr-FR" sz="2800" dirty="0"/>
              <a:t>Perte de l’estime de soi </a:t>
            </a:r>
          </a:p>
        </p:txBody>
      </p:sp>
      <p:sp>
        <p:nvSpPr>
          <p:cNvPr id="4" name="AutoShape 2" descr="Pourquoi les peintures qui dépeignent la souffrance sont souvent si  réalistes, alors que les peintures de joie, de bonheur et de bonheur sont  souvent si abstraites ? - Quora"/>
          <p:cNvSpPr>
            <a:spLocks noChangeAspect="1" noChangeArrowheads="1"/>
          </p:cNvSpPr>
          <p:nvPr/>
        </p:nvSpPr>
        <p:spPr bwMode="auto">
          <a:xfrm>
            <a:off x="63500" y="-136525"/>
            <a:ext cx="13811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5779"/>
            <a:ext cx="1626493" cy="2031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1244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628D3C-8A79-4E41-AFC1-66250FDAD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6- </a:t>
            </a:r>
            <a:r>
              <a:rPr lang="fr-FR" sz="3200" dirty="0">
                <a:solidFill>
                  <a:srgbClr val="CC0000"/>
                </a:solidFill>
              </a:rPr>
              <a:t>Trucs et astuces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15B9DE-1F93-4C0C-B575-CEF03009B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00200"/>
            <a:ext cx="748883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dirty="0"/>
              <a:t>Connaitre et choisir les aides techniques adaptées          	   pour aujourd’hui et pour demain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5484B6D-7BCE-4556-AF7C-CCFFB71945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8" b="7009"/>
          <a:stretch/>
        </p:blipFill>
        <p:spPr>
          <a:xfrm>
            <a:off x="542868" y="3645024"/>
            <a:ext cx="2254507" cy="194164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2FCC223-3814-4859-B5A0-00CCF66125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6" t="8284" r="5506" b="5988"/>
          <a:stretch/>
        </p:blipFill>
        <p:spPr>
          <a:xfrm>
            <a:off x="6877643" y="3645024"/>
            <a:ext cx="2016224" cy="20162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0BB22C7-C581-4E5F-BCA3-1E14CF882B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705" y="3645024"/>
            <a:ext cx="1941645" cy="19416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FF1E94F-69AA-49E9-916E-9F8E251E4D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6" r="27792"/>
          <a:stretch/>
        </p:blipFill>
        <p:spPr>
          <a:xfrm>
            <a:off x="3161858" y="3429000"/>
            <a:ext cx="1179715" cy="26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301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B6274F6-E59C-4F5A-A9CF-38B0A800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Synthèse de fin de programme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A64DC99-9C24-45AF-883A-63D408365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7" y="1700808"/>
            <a:ext cx="8002353" cy="4680520"/>
          </a:xfrm>
        </p:spPr>
        <p:txBody>
          <a:bodyPr>
            <a:normAutofit/>
          </a:bodyPr>
          <a:lstStyle/>
          <a:p>
            <a:endParaRPr lang="fr-FR" sz="2800" dirty="0"/>
          </a:p>
          <a:p>
            <a:r>
              <a:rPr lang="fr-FR" sz="2400" dirty="0"/>
              <a:t>Présentation aux familles du contenu du programme</a:t>
            </a:r>
          </a:p>
          <a:p>
            <a:r>
              <a:rPr lang="fr-FR" sz="2400" dirty="0"/>
              <a:t>Entretien avec enfant, parents et l’équipe</a:t>
            </a:r>
          </a:p>
          <a:p>
            <a:pPr marL="457200" lvl="1" indent="0">
              <a:buNone/>
            </a:pPr>
            <a:r>
              <a:rPr lang="fr-FR" sz="2400" dirty="0"/>
              <a:t>- </a:t>
            </a:r>
            <a:r>
              <a:rPr lang="fr-FR" sz="2200" dirty="0"/>
              <a:t>Questionnaire de fin de programme </a:t>
            </a:r>
          </a:p>
          <a:p>
            <a:r>
              <a:rPr lang="fr-FR" sz="2400" dirty="0"/>
              <a:t>Prescription des aides techniques / orthèses</a:t>
            </a:r>
          </a:p>
          <a:p>
            <a:pPr marL="457200" lvl="1" indent="0">
              <a:buNone/>
            </a:pPr>
            <a:r>
              <a:rPr lang="fr-FR" sz="2400" dirty="0"/>
              <a:t>- </a:t>
            </a:r>
            <a:r>
              <a:rPr lang="fr-FR" sz="2200" dirty="0"/>
              <a:t>Vêtements compressifs, orthèses, semelles proprioceptives</a:t>
            </a:r>
          </a:p>
          <a:p>
            <a:pPr marL="457200" lvl="1" indent="0">
              <a:buNone/>
            </a:pPr>
            <a:r>
              <a:rPr lang="fr-FR" sz="2200" dirty="0"/>
              <a:t>- Avec argumentaire pour la MDPH si nécessaire</a:t>
            </a:r>
          </a:p>
          <a:p>
            <a:r>
              <a:rPr lang="fr-FR" sz="2400" dirty="0"/>
              <a:t>Prescription si nécessaire de rééducation en libéral </a:t>
            </a:r>
          </a:p>
          <a:p>
            <a:pPr lvl="1">
              <a:buFontTx/>
              <a:buChar char="-"/>
            </a:pPr>
            <a:r>
              <a:rPr lang="fr-FR" sz="2200" dirty="0"/>
              <a:t>Ergothérapie</a:t>
            </a:r>
          </a:p>
          <a:p>
            <a:pPr lvl="1">
              <a:buFontTx/>
              <a:buChar char="-"/>
            </a:pPr>
            <a:r>
              <a:rPr lang="fr-FR" sz="2200" dirty="0"/>
              <a:t>Kinésithérapie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94534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446334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                     et ensuite…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392487"/>
          </a:xfrm>
        </p:spPr>
        <p:txBody>
          <a:bodyPr>
            <a:normAutofit fontScale="92500" lnSpcReduction="10000"/>
          </a:bodyPr>
          <a:lstStyle/>
          <a:p>
            <a:r>
              <a:rPr lang="fr-FR" sz="2600" dirty="0"/>
              <a:t>Compte rendu détaillé du programme envoyé au médecin traitant </a:t>
            </a:r>
          </a:p>
          <a:p>
            <a:pPr lvl="1"/>
            <a:r>
              <a:rPr lang="fr-FR" sz="2200" dirty="0"/>
              <a:t>Courrier pour l’école et le professeur de sport </a:t>
            </a:r>
          </a:p>
          <a:p>
            <a:pPr lvl="1"/>
            <a:r>
              <a:rPr lang="fr-FR" sz="2200" dirty="0"/>
              <a:t>Ordonnance type pour des séances de kinésithérapie</a:t>
            </a:r>
          </a:p>
          <a:p>
            <a:pPr lvl="1"/>
            <a:r>
              <a:rPr lang="fr-FR" sz="2200" dirty="0"/>
              <a:t>Argumentaire pour la MDPH si nécessaire</a:t>
            </a:r>
          </a:p>
          <a:p>
            <a:pPr lvl="1"/>
            <a:endParaRPr lang="fr-FR" sz="22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r-FR" dirty="0"/>
              <a:t>Evaluation à distance </a:t>
            </a:r>
          </a:p>
          <a:p>
            <a:pPr lvl="1"/>
            <a:r>
              <a:rPr lang="fr-FR" sz="2200" dirty="0"/>
              <a:t>Consultation médicale 1/an</a:t>
            </a:r>
          </a:p>
          <a:p>
            <a:pPr lvl="1"/>
            <a:r>
              <a:rPr lang="fr-FR" sz="2200" dirty="0"/>
              <a:t>Avec questionnaire </a:t>
            </a:r>
            <a:r>
              <a:rPr lang="fr-FR" sz="2200" dirty="0" err="1"/>
              <a:t>Ped’sQL</a:t>
            </a:r>
            <a:endParaRPr lang="fr-FR" sz="2200" dirty="0"/>
          </a:p>
          <a:p>
            <a:pPr lvl="1"/>
            <a:endParaRPr lang="fr-FR" sz="2400" dirty="0"/>
          </a:p>
          <a:p>
            <a:r>
              <a:rPr lang="fr-FR" sz="2800" dirty="0"/>
              <a:t>Bilan de positionnement si besoin, notamment si mise en place d’un  fauteuil roulant, d’une motorisation</a:t>
            </a:r>
          </a:p>
        </p:txBody>
      </p:sp>
      <p:sp>
        <p:nvSpPr>
          <p:cNvPr id="2" name="AutoShape 2" descr="Découvrir les émotions dans l'art, la musique, le cinéma, la BD … |  Activités à la maison"/>
          <p:cNvSpPr>
            <a:spLocks noChangeAspect="1" noChangeArrowheads="1"/>
          </p:cNvSpPr>
          <p:nvPr/>
        </p:nvSpPr>
        <p:spPr bwMode="auto">
          <a:xfrm>
            <a:off x="63500" y="-136525"/>
            <a:ext cx="1581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C78E85-930A-48FE-9497-694BE155D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281"/>
          <a:stretch/>
        </p:blipFill>
        <p:spPr>
          <a:xfrm>
            <a:off x="395536" y="188641"/>
            <a:ext cx="2143125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6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60DF85-2C79-4D05-82D6-A5B1D14D3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Les succès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C99BC8E-1FFA-471E-92B8-2ECAA3765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/>
              <a:t>Sentiment immédiat d’être entendu et compris</a:t>
            </a:r>
          </a:p>
          <a:p>
            <a:r>
              <a:rPr lang="fr-FR" sz="2800" dirty="0"/>
              <a:t>Partage du vécu et des difficultés au quotidien</a:t>
            </a:r>
          </a:p>
          <a:p>
            <a:r>
              <a:rPr lang="fr-FR" sz="2800" dirty="0"/>
              <a:t>Adhésion des jeunes au programme, malgré la réticence initiale (parents promoteurs du projet)</a:t>
            </a:r>
          </a:p>
          <a:p>
            <a:r>
              <a:rPr lang="fr-FR" sz="2800" dirty="0"/>
              <a:t>Création de liens entre les participants et aussi entre les parents</a:t>
            </a:r>
          </a:p>
          <a:p>
            <a:r>
              <a:rPr lang="fr-FR" sz="2800" dirty="0"/>
              <a:t>Capacité améliorée à expliquer leur pathologie à leur entourage non familial</a:t>
            </a:r>
          </a:p>
          <a:p>
            <a:r>
              <a:rPr lang="fr-FR" sz="2800" dirty="0"/>
              <a:t>Amélioration de la qualité de vie des patients après le programme (questionnaires </a:t>
            </a:r>
            <a:r>
              <a:rPr lang="fr-FR" sz="2800" dirty="0" err="1"/>
              <a:t>Ped’QL</a:t>
            </a:r>
            <a:r>
              <a:rPr lang="fr-FR" sz="2800" dirty="0"/>
              <a:t>)</a:t>
            </a:r>
          </a:p>
          <a:p>
            <a:r>
              <a:rPr lang="fr-FR" sz="2800" dirty="0"/>
              <a:t>Maintien dans le temps des bénéfices</a:t>
            </a: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CE8C2EA-E94C-4D48-8B9E-DAF63F596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8553"/>
            <a:ext cx="165735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9356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02405E-3ED7-4A22-8F65-8F3C7CD1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pPr algn="l"/>
            <a:r>
              <a:rPr lang="fr-FR" dirty="0"/>
              <a:t>            Les difficultés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9EF743-9CC7-4C2B-AFFA-9592E6836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8"/>
          </a:xfrm>
        </p:spPr>
        <p:txBody>
          <a:bodyPr>
            <a:normAutofit/>
          </a:bodyPr>
          <a:lstStyle/>
          <a:p>
            <a:r>
              <a:rPr lang="fr-FR" sz="2400" dirty="0"/>
              <a:t>Recrutement avec le bon diagnostic : </a:t>
            </a:r>
            <a:r>
              <a:rPr lang="fr-FR" sz="2400" dirty="0" err="1"/>
              <a:t>SEDh</a:t>
            </a:r>
            <a:r>
              <a:rPr lang="fr-FR" sz="2400" dirty="0"/>
              <a:t> ou HSD</a:t>
            </a:r>
          </a:p>
          <a:p>
            <a:r>
              <a:rPr lang="fr-FR" sz="2400" dirty="0"/>
              <a:t>Organisation des sessions </a:t>
            </a:r>
            <a:r>
              <a:rPr lang="fr-FR" sz="2800" dirty="0"/>
              <a:t>: </a:t>
            </a:r>
          </a:p>
          <a:p>
            <a:pPr lvl="1"/>
            <a:r>
              <a:rPr lang="fr-FR" sz="2000" dirty="0"/>
              <a:t>Groupes homogènes de patients</a:t>
            </a:r>
          </a:p>
          <a:p>
            <a:pPr lvl="1"/>
            <a:r>
              <a:rPr lang="fr-FR" sz="2000" dirty="0"/>
              <a:t>Refus des parents de faire manquer la classe aux enfants</a:t>
            </a:r>
          </a:p>
          <a:p>
            <a:pPr lvl="1"/>
            <a:r>
              <a:rPr lang="fr-FR" sz="2000" dirty="0"/>
              <a:t>Origine géographique des patients</a:t>
            </a:r>
          </a:p>
          <a:p>
            <a:pPr lvl="1"/>
            <a:r>
              <a:rPr lang="fr-FR" sz="2000" dirty="0"/>
              <a:t>Temps de secrétariat</a:t>
            </a:r>
          </a:p>
          <a:p>
            <a:r>
              <a:rPr lang="fr-FR" sz="2400" dirty="0"/>
              <a:t>Questionnaires de suivi à long terme : pas de retour</a:t>
            </a:r>
          </a:p>
          <a:p>
            <a:r>
              <a:rPr lang="fr-FR" sz="2400" dirty="0"/>
              <a:t>Liens avec les médecins traitants et kinésithérapeutes: diffuser le bon discours</a:t>
            </a:r>
          </a:p>
          <a:p>
            <a:r>
              <a:rPr lang="fr-FR" sz="2400" dirty="0"/>
              <a:t>Lien aves les associations : particularité régionale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91DE53-D110-44D8-9842-2074BF7C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4168" y="116632"/>
            <a:ext cx="2448272" cy="17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88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D4088-D763-488C-8BA4-7FF8E6D6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     Les projets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0DA9BF-198A-404A-895A-EA2963984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r>
              <a:rPr lang="fr-FR" sz="2600" dirty="0"/>
              <a:t>Finalisation du livret</a:t>
            </a:r>
          </a:p>
          <a:p>
            <a:r>
              <a:rPr lang="fr-FR" sz="2600" dirty="0"/>
              <a:t>Objectivation de l’amélioration des patients (</a:t>
            </a:r>
            <a:r>
              <a:rPr lang="fr-FR" sz="2600" dirty="0" err="1"/>
              <a:t>echelles</a:t>
            </a:r>
            <a:r>
              <a:rPr lang="fr-FR" sz="2600" dirty="0"/>
              <a:t>)</a:t>
            </a:r>
          </a:p>
          <a:p>
            <a:r>
              <a:rPr lang="fr-FR" sz="2600" dirty="0"/>
              <a:t>Groupes de patients homogènes</a:t>
            </a:r>
          </a:p>
          <a:p>
            <a:r>
              <a:rPr lang="fr-FR" sz="2600" dirty="0"/>
              <a:t>Partage d’expériences</a:t>
            </a:r>
          </a:p>
          <a:p>
            <a:r>
              <a:rPr lang="fr-FR" sz="2600" dirty="0"/>
              <a:t>Augmentation du temps consacré au programme</a:t>
            </a:r>
          </a:p>
          <a:p>
            <a:r>
              <a:rPr lang="fr-FR" sz="2600" dirty="0"/>
              <a:t>APA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CBC0139-660F-4202-AF20-A78A88260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11"/>
          <a:stretch/>
        </p:blipFill>
        <p:spPr>
          <a:xfrm>
            <a:off x="457200" y="404664"/>
            <a:ext cx="2880320" cy="156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19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9FEC0C52-FBF2-44B1-8EEF-6C29294E8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3454" y="384043"/>
            <a:ext cx="4197091" cy="293024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9DB501D-27E5-4478-A017-645EDEB8E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3630216"/>
            <a:ext cx="4057462" cy="28289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724471-8E3A-4C3F-A72E-86ADF19989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514" y="3668060"/>
            <a:ext cx="4107501" cy="282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65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A697B46D-4713-4111-AD65-55FC613F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97" y="436438"/>
            <a:ext cx="3938588" cy="276225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C17B5C8-DDAB-4184-8DF1-B0BE4F59D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8879" y="422151"/>
            <a:ext cx="3895724" cy="277653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145A8EC-C6AE-426E-90E5-611884666A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604" y="3645024"/>
            <a:ext cx="4032824" cy="27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21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llipse 8"/>
          <p:cNvSpPr/>
          <p:nvPr/>
        </p:nvSpPr>
        <p:spPr>
          <a:xfrm>
            <a:off x="4932040" y="2420888"/>
            <a:ext cx="1944216" cy="1152128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915816" y="3284984"/>
            <a:ext cx="1872208" cy="1009569"/>
          </a:xfrm>
          <a:prstGeom prst="ellipse">
            <a:avLst/>
          </a:prstGeom>
          <a:noFill/>
          <a:ln w="57150"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6368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0898"/>
            <a:ext cx="7200800" cy="507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6058"/>
            <a:ext cx="2206625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87624" y="6228020"/>
            <a:ext cx="6768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>
                <a:solidFill>
                  <a:srgbClr val="00B0F0"/>
                </a:solidFill>
              </a:rPr>
              <a:t>https://filiere-oscar.fr/index.php?id=1&amp;L=578%27A%3D0%27A%3D0</a:t>
            </a:r>
          </a:p>
        </p:txBody>
      </p:sp>
    </p:spTree>
    <p:extLst>
      <p:ext uri="{BB962C8B-B14F-4D97-AF65-F5344CB8AC3E}">
        <p14:creationId xmlns:p14="http://schemas.microsoft.com/office/powerpoint/2010/main" val="1630685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fr-FR" sz="4000" dirty="0"/>
              <a:t>    Génération du handicap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2123729" y="1268760"/>
            <a:ext cx="6048671" cy="4243759"/>
            <a:chOff x="1807217" y="1271355"/>
            <a:chExt cx="5817597" cy="4243759"/>
          </a:xfrm>
        </p:grpSpPr>
        <p:sp>
          <p:nvSpPr>
            <p:cNvPr id="9" name="Forme libre 8"/>
            <p:cNvSpPr/>
            <p:nvPr/>
          </p:nvSpPr>
          <p:spPr>
            <a:xfrm>
              <a:off x="3766144" y="1271355"/>
              <a:ext cx="1414493" cy="919420"/>
            </a:xfrm>
            <a:custGeom>
              <a:avLst/>
              <a:gdLst>
                <a:gd name="connsiteX0" fmla="*/ 0 w 1414493"/>
                <a:gd name="connsiteY0" fmla="*/ 153240 h 919420"/>
                <a:gd name="connsiteX1" fmla="*/ 153240 w 1414493"/>
                <a:gd name="connsiteY1" fmla="*/ 0 h 919420"/>
                <a:gd name="connsiteX2" fmla="*/ 1261253 w 1414493"/>
                <a:gd name="connsiteY2" fmla="*/ 0 h 919420"/>
                <a:gd name="connsiteX3" fmla="*/ 1414493 w 1414493"/>
                <a:gd name="connsiteY3" fmla="*/ 153240 h 919420"/>
                <a:gd name="connsiteX4" fmla="*/ 1414493 w 1414493"/>
                <a:gd name="connsiteY4" fmla="*/ 766180 h 919420"/>
                <a:gd name="connsiteX5" fmla="*/ 1261253 w 1414493"/>
                <a:gd name="connsiteY5" fmla="*/ 919420 h 919420"/>
                <a:gd name="connsiteX6" fmla="*/ 153240 w 1414493"/>
                <a:gd name="connsiteY6" fmla="*/ 919420 h 919420"/>
                <a:gd name="connsiteX7" fmla="*/ 0 w 1414493"/>
                <a:gd name="connsiteY7" fmla="*/ 766180 h 919420"/>
                <a:gd name="connsiteX8" fmla="*/ 0 w 1414493"/>
                <a:gd name="connsiteY8" fmla="*/ 153240 h 91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4493" h="919420">
                  <a:moveTo>
                    <a:pt x="0" y="153240"/>
                  </a:moveTo>
                  <a:cubicBezTo>
                    <a:pt x="0" y="68608"/>
                    <a:pt x="68608" y="0"/>
                    <a:pt x="153240" y="0"/>
                  </a:cubicBezTo>
                  <a:lnTo>
                    <a:pt x="1261253" y="0"/>
                  </a:lnTo>
                  <a:cubicBezTo>
                    <a:pt x="1345885" y="0"/>
                    <a:pt x="1414493" y="68608"/>
                    <a:pt x="1414493" y="153240"/>
                  </a:cubicBezTo>
                  <a:lnTo>
                    <a:pt x="1414493" y="766180"/>
                  </a:lnTo>
                  <a:cubicBezTo>
                    <a:pt x="1414493" y="850812"/>
                    <a:pt x="1345885" y="919420"/>
                    <a:pt x="1261253" y="919420"/>
                  </a:cubicBezTo>
                  <a:lnTo>
                    <a:pt x="153240" y="919420"/>
                  </a:lnTo>
                  <a:cubicBezTo>
                    <a:pt x="68608" y="919420"/>
                    <a:pt x="0" y="850812"/>
                    <a:pt x="0" y="766180"/>
                  </a:cubicBezTo>
                  <a:lnTo>
                    <a:pt x="0" y="1532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2" tIns="102032" rIns="102032" bIns="10203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 err="1">
                  <a:solidFill>
                    <a:schemeClr val="tx1"/>
                  </a:solidFill>
                </a:rPr>
                <a:t>Hyperlaxité</a:t>
              </a:r>
              <a:endParaRPr lang="fr-FR" sz="1500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2635741" y="1731065"/>
              <a:ext cx="3675299" cy="36752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54622" y="145637"/>
                  </a:moveTo>
                  <a:arcTo wR="1837649" hR="1837649" stAng="17577858" swAng="1962462"/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e libre 10"/>
            <p:cNvSpPr/>
            <p:nvPr/>
          </p:nvSpPr>
          <p:spPr>
            <a:xfrm>
              <a:off x="4817385" y="2541139"/>
              <a:ext cx="2807429" cy="919420"/>
            </a:xfrm>
            <a:custGeom>
              <a:avLst/>
              <a:gdLst>
                <a:gd name="connsiteX0" fmla="*/ 0 w 2807429"/>
                <a:gd name="connsiteY0" fmla="*/ 153240 h 919420"/>
                <a:gd name="connsiteX1" fmla="*/ 153240 w 2807429"/>
                <a:gd name="connsiteY1" fmla="*/ 0 h 919420"/>
                <a:gd name="connsiteX2" fmla="*/ 2654189 w 2807429"/>
                <a:gd name="connsiteY2" fmla="*/ 0 h 919420"/>
                <a:gd name="connsiteX3" fmla="*/ 2807429 w 2807429"/>
                <a:gd name="connsiteY3" fmla="*/ 153240 h 919420"/>
                <a:gd name="connsiteX4" fmla="*/ 2807429 w 2807429"/>
                <a:gd name="connsiteY4" fmla="*/ 766180 h 919420"/>
                <a:gd name="connsiteX5" fmla="*/ 2654189 w 2807429"/>
                <a:gd name="connsiteY5" fmla="*/ 919420 h 919420"/>
                <a:gd name="connsiteX6" fmla="*/ 153240 w 2807429"/>
                <a:gd name="connsiteY6" fmla="*/ 919420 h 919420"/>
                <a:gd name="connsiteX7" fmla="*/ 0 w 2807429"/>
                <a:gd name="connsiteY7" fmla="*/ 766180 h 919420"/>
                <a:gd name="connsiteX8" fmla="*/ 0 w 2807429"/>
                <a:gd name="connsiteY8" fmla="*/ 153240 h 91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429" h="919420">
                  <a:moveTo>
                    <a:pt x="0" y="153240"/>
                  </a:moveTo>
                  <a:cubicBezTo>
                    <a:pt x="0" y="68608"/>
                    <a:pt x="68608" y="0"/>
                    <a:pt x="153240" y="0"/>
                  </a:cubicBezTo>
                  <a:lnTo>
                    <a:pt x="2654189" y="0"/>
                  </a:lnTo>
                  <a:cubicBezTo>
                    <a:pt x="2738821" y="0"/>
                    <a:pt x="2807429" y="68608"/>
                    <a:pt x="2807429" y="153240"/>
                  </a:cubicBezTo>
                  <a:lnTo>
                    <a:pt x="2807429" y="766180"/>
                  </a:lnTo>
                  <a:cubicBezTo>
                    <a:pt x="2807429" y="850812"/>
                    <a:pt x="2738821" y="919420"/>
                    <a:pt x="2654189" y="919420"/>
                  </a:cubicBezTo>
                  <a:lnTo>
                    <a:pt x="153240" y="919420"/>
                  </a:lnTo>
                  <a:cubicBezTo>
                    <a:pt x="68608" y="919420"/>
                    <a:pt x="0" y="850812"/>
                    <a:pt x="0" y="766180"/>
                  </a:cubicBezTo>
                  <a:lnTo>
                    <a:pt x="0" y="1532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2483469"/>
                <a:satOff val="9953"/>
                <a:lumOff val="2157"/>
                <a:alphaOff val="0"/>
              </a:schemeClr>
            </a:fillRef>
            <a:effectRef idx="0">
              <a:schemeClr val="accent5">
                <a:hueOff val="-2483469"/>
                <a:satOff val="9953"/>
                <a:lumOff val="21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2" tIns="102032" rIns="102032" bIns="10203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>
                  <a:solidFill>
                    <a:schemeClr val="tx1"/>
                  </a:solidFill>
                </a:rPr>
                <a:t>Mauvais centrage articulaire et déséquilibre musculaire</a:t>
              </a:r>
            </a:p>
          </p:txBody>
        </p:sp>
        <p:sp>
          <p:nvSpPr>
            <p:cNvPr id="12" name="Forme libre 11"/>
            <p:cNvSpPr/>
            <p:nvPr/>
          </p:nvSpPr>
          <p:spPr>
            <a:xfrm>
              <a:off x="2635741" y="1731065"/>
              <a:ext cx="3675299" cy="36752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672769" y="1741245"/>
                  </a:moveTo>
                  <a:arcTo wR="1837649" hR="1837649" stAng="21419570" swAng="2197013"/>
                </a:path>
              </a:pathLst>
            </a:custGeom>
            <a:noFill/>
          </p:spPr>
          <p:style>
            <a:lnRef idx="1">
              <a:schemeClr val="accent5">
                <a:hueOff val="-2483469"/>
                <a:satOff val="9953"/>
                <a:lumOff val="2157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e libre 12"/>
            <p:cNvSpPr/>
            <p:nvPr/>
          </p:nvSpPr>
          <p:spPr>
            <a:xfrm>
              <a:off x="4958719" y="4595694"/>
              <a:ext cx="1189631" cy="919420"/>
            </a:xfrm>
            <a:custGeom>
              <a:avLst/>
              <a:gdLst>
                <a:gd name="connsiteX0" fmla="*/ 0 w 1189631"/>
                <a:gd name="connsiteY0" fmla="*/ 153240 h 919420"/>
                <a:gd name="connsiteX1" fmla="*/ 153240 w 1189631"/>
                <a:gd name="connsiteY1" fmla="*/ 0 h 919420"/>
                <a:gd name="connsiteX2" fmla="*/ 1036391 w 1189631"/>
                <a:gd name="connsiteY2" fmla="*/ 0 h 919420"/>
                <a:gd name="connsiteX3" fmla="*/ 1189631 w 1189631"/>
                <a:gd name="connsiteY3" fmla="*/ 153240 h 919420"/>
                <a:gd name="connsiteX4" fmla="*/ 1189631 w 1189631"/>
                <a:gd name="connsiteY4" fmla="*/ 766180 h 919420"/>
                <a:gd name="connsiteX5" fmla="*/ 1036391 w 1189631"/>
                <a:gd name="connsiteY5" fmla="*/ 919420 h 919420"/>
                <a:gd name="connsiteX6" fmla="*/ 153240 w 1189631"/>
                <a:gd name="connsiteY6" fmla="*/ 919420 h 919420"/>
                <a:gd name="connsiteX7" fmla="*/ 0 w 1189631"/>
                <a:gd name="connsiteY7" fmla="*/ 766180 h 919420"/>
                <a:gd name="connsiteX8" fmla="*/ 0 w 1189631"/>
                <a:gd name="connsiteY8" fmla="*/ 153240 h 91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9631" h="919420">
                  <a:moveTo>
                    <a:pt x="0" y="153240"/>
                  </a:moveTo>
                  <a:cubicBezTo>
                    <a:pt x="0" y="68608"/>
                    <a:pt x="68608" y="0"/>
                    <a:pt x="153240" y="0"/>
                  </a:cubicBezTo>
                  <a:lnTo>
                    <a:pt x="1036391" y="0"/>
                  </a:lnTo>
                  <a:cubicBezTo>
                    <a:pt x="1121023" y="0"/>
                    <a:pt x="1189631" y="68608"/>
                    <a:pt x="1189631" y="153240"/>
                  </a:cubicBezTo>
                  <a:lnTo>
                    <a:pt x="1189631" y="766180"/>
                  </a:lnTo>
                  <a:cubicBezTo>
                    <a:pt x="1189631" y="850812"/>
                    <a:pt x="1121023" y="919420"/>
                    <a:pt x="1036391" y="919420"/>
                  </a:cubicBezTo>
                  <a:lnTo>
                    <a:pt x="153240" y="919420"/>
                  </a:lnTo>
                  <a:cubicBezTo>
                    <a:pt x="68608" y="919420"/>
                    <a:pt x="0" y="850812"/>
                    <a:pt x="0" y="766180"/>
                  </a:cubicBezTo>
                  <a:lnTo>
                    <a:pt x="0" y="1532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2" tIns="102032" rIns="102032" bIns="10203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>
                  <a:solidFill>
                    <a:schemeClr val="tx1"/>
                  </a:solidFill>
                </a:rPr>
                <a:t>Douleurs</a:t>
              </a:r>
            </a:p>
          </p:txBody>
        </p:sp>
        <p:sp>
          <p:nvSpPr>
            <p:cNvPr id="14" name="Forme libre 13"/>
            <p:cNvSpPr/>
            <p:nvPr/>
          </p:nvSpPr>
          <p:spPr>
            <a:xfrm>
              <a:off x="2635741" y="1731065"/>
              <a:ext cx="3675299" cy="36752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319161" y="3611093"/>
                  </a:moveTo>
                  <a:arcTo wR="1837649" hR="1837649" stAng="4488582" swAng="726585"/>
                </a:path>
              </a:pathLst>
            </a:custGeom>
            <a:noFill/>
          </p:spPr>
          <p:style>
            <a:lnRef idx="1">
              <a:schemeClr val="accent5">
                <a:hueOff val="-4966938"/>
                <a:satOff val="19906"/>
                <a:lumOff val="4314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orme libre 14"/>
            <p:cNvSpPr/>
            <p:nvPr/>
          </p:nvSpPr>
          <p:spPr>
            <a:xfrm>
              <a:off x="2218299" y="4595694"/>
              <a:ext cx="2349897" cy="919420"/>
            </a:xfrm>
            <a:custGeom>
              <a:avLst/>
              <a:gdLst>
                <a:gd name="connsiteX0" fmla="*/ 0 w 2349897"/>
                <a:gd name="connsiteY0" fmla="*/ 153240 h 919420"/>
                <a:gd name="connsiteX1" fmla="*/ 153240 w 2349897"/>
                <a:gd name="connsiteY1" fmla="*/ 0 h 919420"/>
                <a:gd name="connsiteX2" fmla="*/ 2196657 w 2349897"/>
                <a:gd name="connsiteY2" fmla="*/ 0 h 919420"/>
                <a:gd name="connsiteX3" fmla="*/ 2349897 w 2349897"/>
                <a:gd name="connsiteY3" fmla="*/ 153240 h 919420"/>
                <a:gd name="connsiteX4" fmla="*/ 2349897 w 2349897"/>
                <a:gd name="connsiteY4" fmla="*/ 766180 h 919420"/>
                <a:gd name="connsiteX5" fmla="*/ 2196657 w 2349897"/>
                <a:gd name="connsiteY5" fmla="*/ 919420 h 919420"/>
                <a:gd name="connsiteX6" fmla="*/ 153240 w 2349897"/>
                <a:gd name="connsiteY6" fmla="*/ 919420 h 919420"/>
                <a:gd name="connsiteX7" fmla="*/ 0 w 2349897"/>
                <a:gd name="connsiteY7" fmla="*/ 766180 h 919420"/>
                <a:gd name="connsiteX8" fmla="*/ 0 w 2349897"/>
                <a:gd name="connsiteY8" fmla="*/ 153240 h 91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49897" h="919420">
                  <a:moveTo>
                    <a:pt x="0" y="153240"/>
                  </a:moveTo>
                  <a:cubicBezTo>
                    <a:pt x="0" y="68608"/>
                    <a:pt x="68608" y="0"/>
                    <a:pt x="153240" y="0"/>
                  </a:cubicBezTo>
                  <a:lnTo>
                    <a:pt x="2196657" y="0"/>
                  </a:lnTo>
                  <a:cubicBezTo>
                    <a:pt x="2281289" y="0"/>
                    <a:pt x="2349897" y="68608"/>
                    <a:pt x="2349897" y="153240"/>
                  </a:cubicBezTo>
                  <a:lnTo>
                    <a:pt x="2349897" y="766180"/>
                  </a:lnTo>
                  <a:cubicBezTo>
                    <a:pt x="2349897" y="850812"/>
                    <a:pt x="2281289" y="919420"/>
                    <a:pt x="2196657" y="919420"/>
                  </a:cubicBezTo>
                  <a:lnTo>
                    <a:pt x="153240" y="919420"/>
                  </a:lnTo>
                  <a:cubicBezTo>
                    <a:pt x="68608" y="919420"/>
                    <a:pt x="0" y="850812"/>
                    <a:pt x="0" y="766180"/>
                  </a:cubicBezTo>
                  <a:lnTo>
                    <a:pt x="0" y="1532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2" tIns="102032" rIns="102032" bIns="10203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>
                  <a:solidFill>
                    <a:schemeClr val="tx1"/>
                  </a:solidFill>
                </a:rPr>
                <a:t>Limitation d’activités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>
                  <a:solidFill>
                    <a:schemeClr val="tx1"/>
                  </a:solidFill>
                </a:rPr>
                <a:t>Anxiété</a:t>
              </a:r>
            </a:p>
          </p:txBody>
        </p:sp>
        <p:sp>
          <p:nvSpPr>
            <p:cNvPr id="16" name="Forme libre 15"/>
            <p:cNvSpPr/>
            <p:nvPr/>
          </p:nvSpPr>
          <p:spPr>
            <a:xfrm>
              <a:off x="2635741" y="1731065"/>
              <a:ext cx="3675299" cy="36752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07204" y="2854849"/>
                  </a:moveTo>
                  <a:arcTo wR="1837649" hR="1837649" stAng="8783417" swAng="2197013"/>
                </a:path>
              </a:pathLst>
            </a:custGeom>
            <a:noFill/>
          </p:spPr>
          <p:style>
            <a:lnRef idx="1">
              <a:schemeClr val="accent5">
                <a:hueOff val="-7450407"/>
                <a:satOff val="29858"/>
                <a:lumOff val="6471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e libre 16"/>
            <p:cNvSpPr/>
            <p:nvPr/>
          </p:nvSpPr>
          <p:spPr>
            <a:xfrm>
              <a:off x="1807217" y="2541139"/>
              <a:ext cx="1836931" cy="919420"/>
            </a:xfrm>
            <a:custGeom>
              <a:avLst/>
              <a:gdLst>
                <a:gd name="connsiteX0" fmla="*/ 0 w 1836931"/>
                <a:gd name="connsiteY0" fmla="*/ 153240 h 919420"/>
                <a:gd name="connsiteX1" fmla="*/ 153240 w 1836931"/>
                <a:gd name="connsiteY1" fmla="*/ 0 h 919420"/>
                <a:gd name="connsiteX2" fmla="*/ 1683691 w 1836931"/>
                <a:gd name="connsiteY2" fmla="*/ 0 h 919420"/>
                <a:gd name="connsiteX3" fmla="*/ 1836931 w 1836931"/>
                <a:gd name="connsiteY3" fmla="*/ 153240 h 919420"/>
                <a:gd name="connsiteX4" fmla="*/ 1836931 w 1836931"/>
                <a:gd name="connsiteY4" fmla="*/ 766180 h 919420"/>
                <a:gd name="connsiteX5" fmla="*/ 1683691 w 1836931"/>
                <a:gd name="connsiteY5" fmla="*/ 919420 h 919420"/>
                <a:gd name="connsiteX6" fmla="*/ 153240 w 1836931"/>
                <a:gd name="connsiteY6" fmla="*/ 919420 h 919420"/>
                <a:gd name="connsiteX7" fmla="*/ 0 w 1836931"/>
                <a:gd name="connsiteY7" fmla="*/ 766180 h 919420"/>
                <a:gd name="connsiteX8" fmla="*/ 0 w 1836931"/>
                <a:gd name="connsiteY8" fmla="*/ 153240 h 919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36931" h="919420">
                  <a:moveTo>
                    <a:pt x="0" y="153240"/>
                  </a:moveTo>
                  <a:cubicBezTo>
                    <a:pt x="0" y="68608"/>
                    <a:pt x="68608" y="0"/>
                    <a:pt x="153240" y="0"/>
                  </a:cubicBezTo>
                  <a:lnTo>
                    <a:pt x="1683691" y="0"/>
                  </a:lnTo>
                  <a:cubicBezTo>
                    <a:pt x="1768323" y="0"/>
                    <a:pt x="1836931" y="68608"/>
                    <a:pt x="1836931" y="153240"/>
                  </a:cubicBezTo>
                  <a:lnTo>
                    <a:pt x="1836931" y="766180"/>
                  </a:lnTo>
                  <a:cubicBezTo>
                    <a:pt x="1836931" y="850812"/>
                    <a:pt x="1768323" y="919420"/>
                    <a:pt x="1683691" y="919420"/>
                  </a:cubicBezTo>
                  <a:lnTo>
                    <a:pt x="153240" y="919420"/>
                  </a:lnTo>
                  <a:cubicBezTo>
                    <a:pt x="68608" y="919420"/>
                    <a:pt x="0" y="850812"/>
                    <a:pt x="0" y="766180"/>
                  </a:cubicBezTo>
                  <a:lnTo>
                    <a:pt x="0" y="15324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032" tIns="102032" rIns="102032" bIns="102032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500" b="1" kern="1200" dirty="0">
                  <a:solidFill>
                    <a:schemeClr val="tx1"/>
                  </a:solidFill>
                </a:rPr>
                <a:t>Déconditionnement musculaire</a:t>
              </a:r>
            </a:p>
          </p:txBody>
        </p:sp>
        <p:sp>
          <p:nvSpPr>
            <p:cNvPr id="18" name="Forme libre 17"/>
            <p:cNvSpPr/>
            <p:nvPr/>
          </p:nvSpPr>
          <p:spPr>
            <a:xfrm>
              <a:off x="2635741" y="1731065"/>
              <a:ext cx="3675299" cy="367529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320076" y="801344"/>
                  </a:moveTo>
                  <a:arcTo wR="1837649" hR="1837649" stAng="12859680" swAng="1962462"/>
                </a:path>
              </a:pathLst>
            </a:custGeom>
            <a:noFill/>
          </p:spPr>
          <p:style>
            <a:lnRef idx="1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9" name="Flèche droite 18"/>
          <p:cNvSpPr/>
          <p:nvPr/>
        </p:nvSpPr>
        <p:spPr>
          <a:xfrm rot="5400000">
            <a:off x="5810612" y="5774365"/>
            <a:ext cx="416473" cy="347981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778350" y="6330806"/>
            <a:ext cx="3754090" cy="369332"/>
          </a:xfrm>
          <a:prstGeom prst="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Tensions  - contractures musculaires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691680" y="6309320"/>
            <a:ext cx="2727285" cy="369332"/>
          </a:xfrm>
          <a:prstGeom prst="rect">
            <a:avLst/>
          </a:prstGeom>
          <a:ln>
            <a:solidFill>
              <a:srgbClr val="CEDF2D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/>
              <a:t>Isolement / déscolarisation</a:t>
            </a:r>
          </a:p>
        </p:txBody>
      </p:sp>
      <p:sp>
        <p:nvSpPr>
          <p:cNvPr id="22" name="Flèche droite 21"/>
          <p:cNvSpPr/>
          <p:nvPr/>
        </p:nvSpPr>
        <p:spPr>
          <a:xfrm rot="8438436">
            <a:off x="1754791" y="3494220"/>
            <a:ext cx="416473" cy="347981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lèche droite 23"/>
          <p:cNvSpPr/>
          <p:nvPr/>
        </p:nvSpPr>
        <p:spPr>
          <a:xfrm rot="5400000">
            <a:off x="3564519" y="5774365"/>
            <a:ext cx="416473" cy="347981"/>
          </a:xfrm>
          <a:prstGeom prst="rightArrow">
            <a:avLst/>
          </a:prstGeom>
          <a:solidFill>
            <a:srgbClr val="CEDF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40905" y="3934797"/>
            <a:ext cx="1954831" cy="64633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Dispense de</a:t>
            </a:r>
          </a:p>
          <a:p>
            <a:pPr algn="ctr"/>
            <a:r>
              <a:rPr lang="fr-FR" dirty="0"/>
              <a:t>Sport automatique</a:t>
            </a:r>
          </a:p>
        </p:txBody>
      </p:sp>
    </p:spTree>
    <p:extLst>
      <p:ext uri="{BB962C8B-B14F-4D97-AF65-F5344CB8AC3E}">
        <p14:creationId xmlns:p14="http://schemas.microsoft.com/office/powerpoint/2010/main" val="2142758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/>
              <a:t>       </a:t>
            </a:r>
            <a:r>
              <a:rPr lang="fr-FR" sz="4000" dirty="0"/>
              <a:t>Consultation initiale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176464"/>
          </a:xfrm>
        </p:spPr>
        <p:txBody>
          <a:bodyPr>
            <a:normAutofit lnSpcReduction="10000"/>
          </a:bodyPr>
          <a:lstStyle/>
          <a:p>
            <a:r>
              <a:rPr lang="fr-FR" sz="2600" dirty="0"/>
              <a:t>Adressage: Pr T. Edouard, service endocrinologie pédiatrique ou l’association SED 1+</a:t>
            </a:r>
          </a:p>
          <a:p>
            <a:r>
              <a:rPr lang="fr-FR" sz="2600" dirty="0"/>
              <a:t>Consultation dédiée à Paul </a:t>
            </a:r>
            <a:r>
              <a:rPr lang="fr-FR" sz="2600" dirty="0" err="1"/>
              <a:t>Dottin</a:t>
            </a:r>
            <a:r>
              <a:rPr lang="fr-FR" sz="2600" dirty="0"/>
              <a:t> </a:t>
            </a:r>
          </a:p>
          <a:p>
            <a:pPr lvl="1"/>
            <a:r>
              <a:rPr lang="fr-FR" sz="2200" dirty="0" err="1"/>
              <a:t>Antécédants</a:t>
            </a:r>
            <a:r>
              <a:rPr lang="fr-FR" sz="2200" dirty="0"/>
              <a:t>, scolarité, pratique sportive</a:t>
            </a:r>
          </a:p>
          <a:p>
            <a:pPr lvl="1"/>
            <a:r>
              <a:rPr lang="fr-FR" sz="2200" dirty="0"/>
              <a:t>Bilan clinique, fonctionnel</a:t>
            </a:r>
            <a:endParaRPr lang="fr-FR" sz="2200" dirty="0">
              <a:solidFill>
                <a:srgbClr val="CC0000"/>
              </a:solidFill>
            </a:endParaRPr>
          </a:p>
          <a:p>
            <a:pPr lvl="1"/>
            <a:r>
              <a:rPr lang="fr-FR" sz="2200" dirty="0"/>
              <a:t>Bilan fonctionnel et évaluation de la douleur</a:t>
            </a:r>
          </a:p>
          <a:p>
            <a:pPr lvl="1"/>
            <a:r>
              <a:rPr lang="fr-FR" sz="2200" dirty="0"/>
              <a:t>Appareillages, Aides ou aménagements </a:t>
            </a:r>
          </a:p>
          <a:p>
            <a:pPr marL="57150" indent="0">
              <a:buNone/>
            </a:pPr>
            <a:r>
              <a:rPr lang="fr-FR" sz="2600" dirty="0"/>
              <a:t>    Etablir un diagnostic</a:t>
            </a:r>
            <a:endParaRPr lang="fr-FR" sz="2200" dirty="0"/>
          </a:p>
          <a:p>
            <a:pPr marL="0" indent="0">
              <a:buNone/>
            </a:pPr>
            <a:r>
              <a:rPr lang="fr-FR" sz="2600" dirty="0"/>
              <a:t>     Bilan +/- Prise en charge rééducative simple</a:t>
            </a:r>
            <a:endParaRPr lang="fr-FR" sz="2200" dirty="0">
              <a:solidFill>
                <a:srgbClr val="CC0000"/>
              </a:solidFill>
            </a:endParaRPr>
          </a:p>
          <a:p>
            <a:pPr marL="0" indent="0">
              <a:buNone/>
            </a:pPr>
            <a:r>
              <a:rPr lang="fr-FR" sz="2600" dirty="0"/>
              <a:t>     Programme d’ETP avec plaquette : BEP à l’issue de la CS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8419C7B0-F24C-4120-90FF-F572D5360D8D}"/>
              </a:ext>
            </a:extLst>
          </p:cNvPr>
          <p:cNvSpPr/>
          <p:nvPr/>
        </p:nvSpPr>
        <p:spPr>
          <a:xfrm>
            <a:off x="441175" y="5330884"/>
            <a:ext cx="320779" cy="21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C3D38CEA-8C51-4BB7-9EDC-F51A5335AA93}"/>
              </a:ext>
            </a:extLst>
          </p:cNvPr>
          <p:cNvSpPr/>
          <p:nvPr/>
        </p:nvSpPr>
        <p:spPr>
          <a:xfrm>
            <a:off x="441176" y="4886734"/>
            <a:ext cx="320778" cy="21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0DB56611-503B-41E6-B584-00DB85F37F80}"/>
              </a:ext>
            </a:extLst>
          </p:cNvPr>
          <p:cNvSpPr/>
          <p:nvPr/>
        </p:nvSpPr>
        <p:spPr>
          <a:xfrm>
            <a:off x="457200" y="5726065"/>
            <a:ext cx="320778" cy="213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42665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4000" dirty="0"/>
              <a:t>Qu’est ce que l’ETP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32248"/>
            <a:ext cx="8229600" cy="3105745"/>
          </a:xfrm>
        </p:spPr>
        <p:txBody>
          <a:bodyPr>
            <a:normAutofit/>
          </a:bodyPr>
          <a:lstStyle/>
          <a:p>
            <a:pPr lvl="0"/>
            <a:r>
              <a:rPr lang="fr-FR" sz="2400" dirty="0">
                <a:solidFill>
                  <a:prstClr val="black"/>
                </a:solidFill>
              </a:rPr>
              <a:t>Destinée à aider les patients et leur famille pour</a:t>
            </a:r>
          </a:p>
          <a:p>
            <a:pPr marL="0" indent="0">
              <a:buNone/>
            </a:pPr>
            <a:r>
              <a:rPr lang="fr-FR" sz="2800" dirty="0">
                <a:solidFill>
                  <a:prstClr val="black"/>
                </a:solidFill>
              </a:rPr>
              <a:t>	</a:t>
            </a:r>
            <a:r>
              <a:rPr lang="fr-FR" sz="2400" dirty="0">
                <a:solidFill>
                  <a:prstClr val="black"/>
                </a:solidFill>
              </a:rPr>
              <a:t>- </a:t>
            </a:r>
            <a:r>
              <a:rPr lang="fr-FR" sz="2000" dirty="0">
                <a:solidFill>
                  <a:prstClr val="black"/>
                </a:solidFill>
              </a:rPr>
              <a:t>comprendre leur maladie et les traitements</a:t>
            </a:r>
          </a:p>
          <a:p>
            <a:pPr marL="0" lvl="0" indent="0">
              <a:buNone/>
            </a:pPr>
            <a:r>
              <a:rPr lang="fr-FR" sz="2000" dirty="0">
                <a:solidFill>
                  <a:prstClr val="black"/>
                </a:solidFill>
              </a:rPr>
              <a:t>	- collaborer avec les rééducateurs et les soignants </a:t>
            </a:r>
          </a:p>
          <a:p>
            <a:pPr marL="0" lvl="0" indent="0">
              <a:buNone/>
            </a:pPr>
            <a:r>
              <a:rPr lang="fr-FR" sz="2000" dirty="0">
                <a:solidFill>
                  <a:prstClr val="black"/>
                </a:solidFill>
              </a:rPr>
              <a:t>	- maintenir ou améliorer leur qualité de vie. </a:t>
            </a:r>
          </a:p>
          <a:p>
            <a:pPr marL="914400" lvl="2" indent="0">
              <a:buNone/>
            </a:pPr>
            <a:endParaRPr lang="fr-FR" dirty="0">
              <a:solidFill>
                <a:prstClr val="black"/>
              </a:solidFill>
            </a:endParaRPr>
          </a:p>
          <a:p>
            <a:r>
              <a:rPr lang="fr-FR" sz="2400" dirty="0"/>
              <a:t>L’ETP se différencie de la seule information orale ou écrite, d’un conseil de prévention, même de qualité</a:t>
            </a:r>
          </a:p>
          <a:p>
            <a:endParaRPr lang="fr-FR" sz="3000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240360" cy="101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37993"/>
            <a:ext cx="73834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21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0020"/>
            <a:ext cx="4536504" cy="31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4719"/>
            <a:ext cx="4536504" cy="3186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615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687E5-92E7-4152-A015-DA44FF410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r-FR" sz="4000" dirty="0"/>
              <a:t>Organisation du programme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D6FEB8A-F3FD-4550-9BED-00427CEF5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021907"/>
          </a:xfrm>
        </p:spPr>
        <p:txBody>
          <a:bodyPr>
            <a:normAutofit lnSpcReduction="10000"/>
          </a:bodyPr>
          <a:lstStyle/>
          <a:p>
            <a:r>
              <a:rPr lang="fr-FR" sz="2600" dirty="0"/>
              <a:t>Programme réalisé le vendredi après-midi</a:t>
            </a:r>
          </a:p>
          <a:p>
            <a:pPr lvl="1"/>
            <a:r>
              <a:rPr lang="fr-FR" sz="2600" dirty="0"/>
              <a:t>Diagnostic éducatif en amont si possible (lors de la consultation initiale)</a:t>
            </a:r>
          </a:p>
          <a:p>
            <a:pPr lvl="1"/>
            <a:r>
              <a:rPr lang="fr-FR" sz="2600" dirty="0"/>
              <a:t>5 ateliers proposés sur 3 vendredis</a:t>
            </a:r>
          </a:p>
          <a:p>
            <a:pPr lvl="1"/>
            <a:r>
              <a:rPr lang="fr-FR" sz="2600" dirty="0"/>
              <a:t>Synthèse de fin de programme</a:t>
            </a:r>
          </a:p>
          <a:p>
            <a:r>
              <a:rPr lang="fr-FR" sz="2600" dirty="0"/>
              <a:t>2 à 3 enfants ou adolescents par programme</a:t>
            </a:r>
          </a:p>
          <a:p>
            <a:r>
              <a:rPr lang="fr-FR" sz="2600" dirty="0"/>
              <a:t>Equipe pluridisciplinaire: </a:t>
            </a:r>
          </a:p>
          <a:p>
            <a:pPr lvl="1"/>
            <a:r>
              <a:rPr lang="fr-FR" sz="2200" dirty="0"/>
              <a:t>Virginie </a:t>
            </a:r>
            <a:r>
              <a:rPr lang="fr-FR" sz="2200" dirty="0" err="1"/>
              <a:t>Wambre</a:t>
            </a:r>
            <a:r>
              <a:rPr lang="fr-FR" sz="2200" dirty="0"/>
              <a:t>, ergothérapeute</a:t>
            </a:r>
          </a:p>
          <a:p>
            <a:pPr lvl="1"/>
            <a:r>
              <a:rPr lang="fr-FR" sz="2200" dirty="0" err="1"/>
              <a:t>Marie-Marie</a:t>
            </a:r>
            <a:r>
              <a:rPr lang="fr-FR" sz="2200" dirty="0"/>
              <a:t> BOURGOIN, ergothérapeute</a:t>
            </a:r>
          </a:p>
        </p:txBody>
      </p:sp>
      <p:pic>
        <p:nvPicPr>
          <p:cNvPr id="1026" name="Picture 2" descr="Emplois du temps pour les BTS Communication et NDRC - Enseignement Supéri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340743" cy="145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6198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3090</TotalTime>
  <Words>1031</Words>
  <Application>Microsoft Office PowerPoint</Application>
  <PresentationFormat>Affichage à l'écran (4:3)</PresentationFormat>
  <Paragraphs>177</Paragraphs>
  <Slides>27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Thème Office</vt:lpstr>
      <vt:lpstr>Syndromes d’Ehlers Danlos et désordres du spectre de l’hypermobilité (HSD) de l’enfant   Programme d’ETP « Mon quotidien hyper »</vt:lpstr>
      <vt:lpstr>Introduction</vt:lpstr>
      <vt:lpstr>Présentation PowerPoint</vt:lpstr>
      <vt:lpstr>Présentation PowerPoint</vt:lpstr>
      <vt:lpstr>    Génération du handicap</vt:lpstr>
      <vt:lpstr>       Consultation initiale</vt:lpstr>
      <vt:lpstr>Qu’est ce que l’ETP ?</vt:lpstr>
      <vt:lpstr>Présentation PowerPoint</vt:lpstr>
      <vt:lpstr>Organisation du programme </vt:lpstr>
      <vt:lpstr>                           Compétences attendues </vt:lpstr>
      <vt:lpstr>     Diagnostic éducatif</vt:lpstr>
      <vt:lpstr>1-  SEDRIK </vt:lpstr>
      <vt:lpstr>Présentation PowerPoint</vt:lpstr>
      <vt:lpstr>2- Souple mais solide</vt:lpstr>
      <vt:lpstr>2- Souple mais solide</vt:lpstr>
      <vt:lpstr>Recommandations du Projet National de Diagnostic et de Soins (PNDS)</vt:lpstr>
      <vt:lpstr>3- En route pour la journée</vt:lpstr>
      <vt:lpstr>4- Sur le chemin de l’école </vt:lpstr>
      <vt:lpstr>    5- Même pas mal </vt:lpstr>
      <vt:lpstr>6- Trucs et astuces</vt:lpstr>
      <vt:lpstr>Synthèse de fin de programme</vt:lpstr>
      <vt:lpstr>                     et ensuite…</vt:lpstr>
      <vt:lpstr>  Les succès</vt:lpstr>
      <vt:lpstr>            Les difficultés</vt:lpstr>
      <vt:lpstr>       Les projets</vt:lpstr>
      <vt:lpstr>Présentation PowerPoint</vt:lpstr>
      <vt:lpstr>Présentation PowerPoint</vt:lpstr>
    </vt:vector>
  </TitlesOfParts>
  <Company>ASEI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du Syndrome d’Ehlers Danlos chez l’enfant</dc:title>
  <dc:creator>DONSKOFF Catherine</dc:creator>
  <cp:lastModifiedBy>DONSKOFF Catherine</cp:lastModifiedBy>
  <cp:revision>179</cp:revision>
  <dcterms:created xsi:type="dcterms:W3CDTF">2020-04-28T07:38:46Z</dcterms:created>
  <dcterms:modified xsi:type="dcterms:W3CDTF">2024-06-13T21:02:18Z</dcterms:modified>
</cp:coreProperties>
</file>