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92" r:id="rId4"/>
    <p:sldId id="279" r:id="rId5"/>
    <p:sldId id="271" r:id="rId6"/>
    <p:sldId id="304" r:id="rId7"/>
    <p:sldId id="281" r:id="rId8"/>
    <p:sldId id="273" r:id="rId9"/>
    <p:sldId id="283" r:id="rId10"/>
    <p:sldId id="257" r:id="rId11"/>
    <p:sldId id="258" r:id="rId12"/>
    <p:sldId id="299" r:id="rId13"/>
    <p:sldId id="296" r:id="rId14"/>
    <p:sldId id="301" r:id="rId15"/>
    <p:sldId id="302" r:id="rId16"/>
    <p:sldId id="307" r:id="rId17"/>
    <p:sldId id="308" r:id="rId18"/>
    <p:sldId id="266" r:id="rId19"/>
    <p:sldId id="295" r:id="rId20"/>
    <p:sldId id="293" r:id="rId21"/>
    <p:sldId id="265" r:id="rId22"/>
    <p:sldId id="303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9275" autoAdjust="0"/>
  </p:normalViewPr>
  <p:slideViewPr>
    <p:cSldViewPr>
      <p:cViewPr varScale="1">
        <p:scale>
          <a:sx n="86" d="100"/>
          <a:sy n="86" d="100"/>
        </p:scale>
        <p:origin x="135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B2D0-C4D4-4405-B0FC-A52EEC0035DC}" type="datetimeFigureOut">
              <a:rPr lang="fr-FR" smtClean="0"/>
              <a:pPr/>
              <a:t>13/06/2024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B81A-24B2-43AC-A743-9726F867BC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B2D0-C4D4-4405-B0FC-A52EEC0035DC}" type="datetimeFigureOut">
              <a:rPr lang="fr-FR" smtClean="0"/>
              <a:pPr/>
              <a:t>13/06/2024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B81A-24B2-43AC-A743-9726F867BC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B2D0-C4D4-4405-B0FC-A52EEC0035DC}" type="datetimeFigureOut">
              <a:rPr lang="fr-FR" smtClean="0"/>
              <a:pPr/>
              <a:t>13/06/2024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B81A-24B2-43AC-A743-9726F867BC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B2D0-C4D4-4405-B0FC-A52EEC0035DC}" type="datetimeFigureOut">
              <a:rPr lang="fr-FR" smtClean="0"/>
              <a:pPr/>
              <a:t>13/06/2024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B81A-24B2-43AC-A743-9726F867BC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B2D0-C4D4-4405-B0FC-A52EEC0035DC}" type="datetimeFigureOut">
              <a:rPr lang="fr-FR" smtClean="0"/>
              <a:pPr/>
              <a:t>13/06/2024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B81A-24B2-43AC-A743-9726F867BC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B2D0-C4D4-4405-B0FC-A52EEC0035DC}" type="datetimeFigureOut">
              <a:rPr lang="fr-FR" smtClean="0"/>
              <a:pPr/>
              <a:t>13/06/2024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B81A-24B2-43AC-A743-9726F867BC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B2D0-C4D4-4405-B0FC-A52EEC0035DC}" type="datetimeFigureOut">
              <a:rPr lang="fr-FR" smtClean="0"/>
              <a:pPr/>
              <a:t>13/06/2024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B81A-24B2-43AC-A743-9726F867BC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B2D0-C4D4-4405-B0FC-A52EEC0035DC}" type="datetimeFigureOut">
              <a:rPr lang="fr-FR" smtClean="0"/>
              <a:pPr/>
              <a:t>13/06/2024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B81A-24B2-43AC-A743-9726F867BC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B2D0-C4D4-4405-B0FC-A52EEC0035DC}" type="datetimeFigureOut">
              <a:rPr lang="fr-FR" smtClean="0"/>
              <a:pPr/>
              <a:t>13/06/2024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B81A-24B2-43AC-A743-9726F867BC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B2D0-C4D4-4405-B0FC-A52EEC0035DC}" type="datetimeFigureOut">
              <a:rPr lang="fr-FR" smtClean="0"/>
              <a:pPr/>
              <a:t>13/06/2024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B81A-24B2-43AC-A743-9726F867BC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B2D0-C4D4-4405-B0FC-A52EEC0035DC}" type="datetimeFigureOut">
              <a:rPr lang="fr-FR" smtClean="0"/>
              <a:pPr/>
              <a:t>13/06/2024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B81A-24B2-43AC-A743-9726F867BC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DB2D0-C4D4-4405-B0FC-A52EEC0035DC}" type="datetimeFigureOut">
              <a:rPr lang="fr-FR" smtClean="0"/>
              <a:pPr/>
              <a:t>13/06/2024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DB81A-24B2-43AC-A743-9726F867BC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17848" y="692696"/>
            <a:ext cx="7772400" cy="1470025"/>
          </a:xfrm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rgbClr val="0070C0"/>
                </a:solidFill>
              </a:rPr>
              <a:t>Programme de réadaptation à la douleur chronique de l’enfant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248855" y="3557261"/>
            <a:ext cx="6400800" cy="1752600"/>
          </a:xfrm>
        </p:spPr>
        <p:txBody>
          <a:bodyPr>
            <a:normAutofit/>
          </a:bodyPr>
          <a:lstStyle/>
          <a:p>
            <a:r>
              <a:rPr lang="fr-FR" sz="1800" b="1" dirty="0">
                <a:solidFill>
                  <a:schemeClr val="tx1"/>
                </a:solidFill>
              </a:rPr>
              <a:t>Dr Eric Maupas</a:t>
            </a:r>
          </a:p>
          <a:p>
            <a:r>
              <a:rPr lang="fr-FR" sz="1800" b="1" dirty="0">
                <a:solidFill>
                  <a:schemeClr val="tx1"/>
                </a:solidFill>
              </a:rPr>
              <a:t>Centre Paul Dottin ASEI</a:t>
            </a:r>
          </a:p>
          <a:p>
            <a:r>
              <a:rPr lang="fr-FR" sz="1800" b="1" dirty="0">
                <a:solidFill>
                  <a:schemeClr val="tx1"/>
                </a:solidFill>
              </a:rPr>
              <a:t>Journée du REHSO</a:t>
            </a:r>
          </a:p>
          <a:p>
            <a:r>
              <a:rPr lang="fr-FR" sz="1800" b="1" dirty="0">
                <a:solidFill>
                  <a:schemeClr val="tx1"/>
                </a:solidFill>
              </a:rPr>
              <a:t>14 juin 2024</a:t>
            </a:r>
          </a:p>
          <a:p>
            <a:endParaRPr lang="fr-FR" sz="2400" dirty="0">
              <a:solidFill>
                <a:schemeClr val="tx1"/>
              </a:solidFill>
            </a:endParaRPr>
          </a:p>
          <a:p>
            <a:endParaRPr lang="fr-FR" sz="2400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748" y="6309023"/>
            <a:ext cx="1285252" cy="54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148206F-A9CD-4483-BC52-4F0003648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480188"/>
            <a:ext cx="1924145" cy="39067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Un programme douleur pour qui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2108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sz="2200" u="sng" dirty="0"/>
              <a:t>Enfants présentant une douleur chronique reliée à une incapacité d’origine locomotrice ou neurologique</a:t>
            </a:r>
            <a:r>
              <a:rPr lang="fr-FR" sz="2200" dirty="0"/>
              <a:t> ayant un impact significatif sur le fonctionnement quotidien et sur la qualité de vie.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sz="2200" dirty="0"/>
              <a:t>Ce programme concerne notamment les enfants douloureux présentant :</a:t>
            </a:r>
          </a:p>
          <a:p>
            <a:pPr lvl="1"/>
            <a:r>
              <a:rPr lang="fr-FR" sz="2200" dirty="0"/>
              <a:t>un syndrome d’</a:t>
            </a:r>
            <a:r>
              <a:rPr lang="fr-FR" sz="2200" dirty="0" err="1"/>
              <a:t>Ehlers-Danlos</a:t>
            </a:r>
            <a:r>
              <a:rPr lang="fr-FR" sz="2200" dirty="0"/>
              <a:t>, syndrome d’</a:t>
            </a:r>
            <a:r>
              <a:rPr lang="fr-FR" sz="2200" dirty="0" err="1"/>
              <a:t>hypermobilité</a:t>
            </a:r>
            <a:r>
              <a:rPr lang="fr-FR" sz="2200" dirty="0"/>
              <a:t> douloureuse</a:t>
            </a:r>
          </a:p>
          <a:p>
            <a:pPr lvl="1"/>
            <a:r>
              <a:rPr lang="fr-FR" sz="2200" dirty="0"/>
              <a:t>un SDRC (Syndrome Douloureux Régional Complexe)</a:t>
            </a:r>
          </a:p>
          <a:p>
            <a:pPr lvl="1"/>
            <a:r>
              <a:rPr lang="fr-FR" sz="2200" dirty="0"/>
              <a:t>Des douleurs post-traumatiques</a:t>
            </a:r>
          </a:p>
          <a:p>
            <a:pPr lvl="1"/>
            <a:r>
              <a:rPr lang="fr-FR" sz="2200" dirty="0"/>
              <a:t>Des neuropathies douloureuses, etc.</a:t>
            </a:r>
          </a:p>
          <a:p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748" y="6309023"/>
            <a:ext cx="1285252" cy="54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x-none" sz="3100" b="1">
                <a:solidFill>
                  <a:srgbClr val="0070C0"/>
                </a:solidFill>
              </a:rPr>
              <a:t>Critères d’admissi</a:t>
            </a:r>
            <a:r>
              <a:rPr lang="fr-FR" sz="3100" b="1" dirty="0">
                <a:solidFill>
                  <a:srgbClr val="0070C0"/>
                </a:solidFill>
              </a:rPr>
              <a:t>on</a:t>
            </a:r>
            <a:br>
              <a:rPr lang="fr-FR" b="1" i="1" u="sng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sz="2200" dirty="0"/>
              <a:t>Présenter une douleur chronique en lien avec une incapacité motrice ou neurologique.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sz="2200" dirty="0"/>
              <a:t>Ne plus être en période d’investigation médicale et présenter une douleur persistante malgré les traitements instaurés.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sz="2200" dirty="0"/>
              <a:t>Avoir un état médical stabilisé.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sz="2200" dirty="0"/>
              <a:t>Etre adressé par le médecin traitant ou spécialiste.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sz="2200" dirty="0"/>
              <a:t>Participer à une consultation médicale préalable d’inclusion au centre et montrer une motivation suffisamment grande pour s’impliquer, apprendre et appliquer de nouvelles stratégies pour gérer sa douleur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748" y="6309023"/>
            <a:ext cx="1285252" cy="54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004789"/>
            <a:ext cx="276225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55576" y="908720"/>
            <a:ext cx="4903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Séjour de 3 semaines en hospitalisation complète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58693" y="1556792"/>
            <a:ext cx="32805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Prise en charge interdisciplinaire</a:t>
            </a:r>
          </a:p>
          <a:p>
            <a:r>
              <a:rPr lang="fr-FR" b="1" dirty="0">
                <a:solidFill>
                  <a:srgbClr val="0070C0"/>
                </a:solidFill>
              </a:rPr>
              <a:t>	           intensive</a:t>
            </a:r>
          </a:p>
          <a:p>
            <a:r>
              <a:rPr lang="fr-FR" b="1" dirty="0">
                <a:solidFill>
                  <a:srgbClr val="0070C0"/>
                </a:solidFill>
              </a:rPr>
              <a:t>	           collective</a:t>
            </a:r>
          </a:p>
          <a:p>
            <a:endParaRPr lang="fr-F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" b="14945"/>
          <a:stretch/>
        </p:blipFill>
        <p:spPr bwMode="auto">
          <a:xfrm>
            <a:off x="734265" y="3096000"/>
            <a:ext cx="4845709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748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748" y="6309023"/>
            <a:ext cx="1285252" cy="54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-380145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sz="3100" b="1" dirty="0">
                <a:solidFill>
                  <a:srgbClr val="0070C0"/>
                </a:solidFill>
              </a:rPr>
              <a:t>4 axes</a:t>
            </a:r>
            <a:br>
              <a:rPr lang="fr-FR" dirty="0">
                <a:solidFill>
                  <a:srgbClr val="0070C0"/>
                </a:solidFill>
              </a:rPr>
            </a:br>
            <a:br>
              <a:rPr lang="fr-FR" dirty="0">
                <a:solidFill>
                  <a:srgbClr val="0070C0"/>
                </a:solidFill>
              </a:rPr>
            </a:br>
            <a:br>
              <a:rPr lang="fr-FR" dirty="0">
                <a:solidFill>
                  <a:srgbClr val="0070C0"/>
                </a:solidFill>
              </a:rPr>
            </a:b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442779" y="1340768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sz="2400" b="1" dirty="0"/>
              <a:t>Adapter le traitement médical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400" b="1" dirty="0"/>
              <a:t>En apprendre plus sur la douleur </a:t>
            </a:r>
            <a:r>
              <a:rPr lang="fr-FR" sz="2400" dirty="0"/>
              <a:t>: Expliquer la douleur (« </a:t>
            </a:r>
            <a:r>
              <a:rPr lang="fr-FR" sz="2400" dirty="0" err="1"/>
              <a:t>Explain</a:t>
            </a:r>
            <a:r>
              <a:rPr lang="fr-FR" sz="2400" dirty="0"/>
              <a:t> Pain »)</a:t>
            </a:r>
          </a:p>
          <a:p>
            <a:r>
              <a:rPr lang="fr-FR" sz="2200" dirty="0"/>
              <a:t>la douleur est normale, personnelle et bien réelle</a:t>
            </a:r>
          </a:p>
          <a:p>
            <a:r>
              <a:rPr lang="fr-FR" sz="2200" dirty="0"/>
              <a:t>le lien est faible entre douleur et atteinte tissulaire</a:t>
            </a:r>
          </a:p>
          <a:p>
            <a:r>
              <a:rPr lang="fr-FR" sz="2200" dirty="0"/>
              <a:t>la douleur dépend du contexte</a:t>
            </a:r>
          </a:p>
          <a:p>
            <a:r>
              <a:rPr lang="fr-FR" sz="2200" dirty="0"/>
              <a:t>des stratégies de traitement actif favorisent le rétablissement</a:t>
            </a:r>
          </a:p>
          <a:p>
            <a:pPr marL="0" indent="0">
              <a:buNone/>
            </a:pPr>
            <a:r>
              <a:rPr lang="fr-FR" dirty="0"/>
              <a:t>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544826"/>
            <a:ext cx="1557746" cy="183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531343"/>
            <a:ext cx="1320902" cy="1926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25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39127"/>
            <a:ext cx="8229600" cy="114300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4 axes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48478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fr-FR" sz="2400" b="1" dirty="0"/>
              <a:t>3.</a:t>
            </a:r>
            <a:r>
              <a:rPr lang="fr-FR" sz="2400" dirty="0"/>
              <a:t> </a:t>
            </a:r>
            <a:r>
              <a:rPr lang="fr-FR" sz="2400" b="1" dirty="0"/>
              <a:t>S’entraîner à contrôler la douleur</a:t>
            </a:r>
          </a:p>
          <a:p>
            <a:pPr marL="0" indent="0">
              <a:buNone/>
            </a:pPr>
            <a:r>
              <a:rPr lang="fr-FR" sz="2400" dirty="0"/>
              <a:t>	</a:t>
            </a:r>
            <a:r>
              <a:rPr lang="fr-FR" sz="2000" dirty="0"/>
              <a:t>LE PROTECTOMETRE : DEM ET SEM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739" y="2492896"/>
            <a:ext cx="4897177" cy="322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640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4 axes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400" b="1" dirty="0"/>
              <a:t>4. Faire des activités pour augmenter ses capacités</a:t>
            </a:r>
          </a:p>
          <a:p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79" y="332656"/>
            <a:ext cx="1931295" cy="1298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C505729-88E5-450A-9D13-B3CBA202C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754783"/>
            <a:ext cx="8779001" cy="337138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A1A4C3D-26B4-4B5B-B332-2BCEBFED6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714" y="6126734"/>
            <a:ext cx="1439129" cy="51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02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4 axes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400" b="1" dirty="0"/>
              <a:t>4. Faire des activités pour augmenter ses capacités</a:t>
            </a:r>
          </a:p>
          <a:p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79" y="332656"/>
            <a:ext cx="1931295" cy="1298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7647B67-7C4B-485F-9EBC-3D005A9B7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41" y="2812558"/>
            <a:ext cx="8925318" cy="3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47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4 axes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400" b="1" dirty="0"/>
              <a:t>4. Faire des activités pour augmenter ses capacités</a:t>
            </a:r>
          </a:p>
          <a:p>
            <a:endParaRPr lang="fr-F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429000"/>
            <a:ext cx="718405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60000"/>
            </a:camera>
            <a:lightRig rig="threePt" dir="t"/>
          </a:scene3d>
        </p:spPr>
      </p:pic>
      <p:sp>
        <p:nvSpPr>
          <p:cNvPr id="5" name="Rectangle 4"/>
          <p:cNvSpPr/>
          <p:nvPr/>
        </p:nvSpPr>
        <p:spPr>
          <a:xfrm>
            <a:off x="2771800" y="2910469"/>
            <a:ext cx="3325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J’ai mal mais ça ne me blesse pas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79" y="332656"/>
            <a:ext cx="1931295" cy="1298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8367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Journée type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748" y="6309023"/>
            <a:ext cx="1285252" cy="54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76937"/>
              </p:ext>
            </p:extLst>
          </p:nvPr>
        </p:nvGraphicFramePr>
        <p:xfrm>
          <a:off x="1403648" y="1556792"/>
          <a:ext cx="6010995" cy="43489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26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2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55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4346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kern="1200" dirty="0">
                          <a:effectLst/>
                        </a:rPr>
                        <a:t>Journée type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3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kern="1200">
                          <a:effectLst/>
                        </a:rPr>
                        <a:t>Horaires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kern="1200">
                          <a:effectLst/>
                        </a:rPr>
                        <a:t>Activités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kern="1200">
                          <a:effectLst/>
                        </a:rPr>
                        <a:t>Intervenants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9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kern="1200">
                          <a:effectLst/>
                        </a:rPr>
                        <a:t>9h-10h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kern="1200">
                          <a:effectLst/>
                        </a:rPr>
                        <a:t>Renforcement musculaire-étirements-proprioception-reprogrammation motrice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kern="1200">
                          <a:effectLst/>
                        </a:rPr>
                        <a:t>Kinésithérapeute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43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kern="1200">
                          <a:effectLst/>
                        </a:rPr>
                        <a:t>10h-11h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kern="1200" dirty="0">
                          <a:effectLst/>
                        </a:rPr>
                        <a:t>Entraînement membres supérieurs</a:t>
                      </a:r>
                      <a:endParaRPr lang="fr-FR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kern="1200" dirty="0">
                          <a:effectLst/>
                        </a:rPr>
                        <a:t>Entraînement Activités Vie Quotidienne</a:t>
                      </a:r>
                      <a:endParaRPr lang="fr-FR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kern="1200">
                          <a:effectLst/>
                        </a:rPr>
                        <a:t>Evaluation psychologique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kern="1200">
                          <a:effectLst/>
                        </a:rPr>
                        <a:t>Ergothérapeute </a:t>
                      </a:r>
                      <a:endParaRPr lang="fr-FR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kern="1200">
                          <a:effectLst/>
                        </a:rPr>
                        <a:t>ou psychologue</a:t>
                      </a:r>
                      <a:endParaRPr lang="fr-FR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kern="1200">
                          <a:effectLst/>
                        </a:rPr>
                        <a:t>ou psychomotricien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kern="1200">
                          <a:effectLst/>
                        </a:rPr>
                        <a:t>11h-12h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kern="1200">
                          <a:effectLst/>
                        </a:rPr>
                        <a:t>Apprentissage relaxation- prise de conscience corporelle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kern="1200">
                          <a:effectLst/>
                        </a:rPr>
                        <a:t>Psychomotricien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3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kern="1200">
                          <a:effectLst/>
                        </a:rPr>
                        <a:t>Midi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kern="1200">
                          <a:effectLst/>
                        </a:rPr>
                        <a:t>Repas collectif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kern="1200">
                          <a:effectLst/>
                        </a:rPr>
                        <a:t>Educateurs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17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kern="1200">
                          <a:effectLst/>
                        </a:rPr>
                        <a:t>14-15h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kern="1200">
                          <a:effectLst/>
                        </a:rPr>
                        <a:t>Entraînement aérobie</a:t>
                      </a:r>
                      <a:endParaRPr lang="fr-FR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kern="1200">
                          <a:effectLst/>
                        </a:rPr>
                        <a:t>Activités sportives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kern="1200" dirty="0">
                          <a:effectLst/>
                        </a:rPr>
                        <a:t>Enseignant APA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5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kern="1200">
                          <a:effectLst/>
                        </a:rPr>
                        <a:t>15h-16h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kern="1200">
                          <a:effectLst/>
                        </a:rPr>
                        <a:t>Entraînement Activités Vie Quotidienne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kern="1200">
                          <a:effectLst/>
                        </a:rPr>
                        <a:t>Ergothérapeute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43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kern="1200">
                          <a:effectLst/>
                        </a:rPr>
                        <a:t>16h-17h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kern="1200">
                          <a:effectLst/>
                        </a:rPr>
                        <a:t>Cours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kern="1200">
                          <a:effectLst/>
                        </a:rPr>
                        <a:t>Enseignants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43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kern="1200">
                          <a:effectLst/>
                        </a:rPr>
                        <a:t>Soir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kern="1200">
                          <a:effectLst/>
                        </a:rPr>
                        <a:t>Repas collectif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kern="1200" dirty="0">
                          <a:effectLst/>
                        </a:rPr>
                        <a:t>Educateurs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34985"/>
            <a:ext cx="882967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263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1539" y="116632"/>
            <a:ext cx="9021688" cy="1008112"/>
          </a:xfrm>
        </p:spPr>
        <p:txBody>
          <a:bodyPr>
            <a:noAutofit/>
          </a:bodyPr>
          <a:lstStyle/>
          <a:p>
            <a:r>
              <a:rPr lang="fr-FR" sz="3200" b="1" dirty="0">
                <a:solidFill>
                  <a:srgbClr val="0070C0"/>
                </a:solidFill>
              </a:rPr>
              <a:t>Effets de la douleur sur la motricité </a:t>
            </a:r>
            <a:br>
              <a:rPr lang="fr-FR" sz="3600" dirty="0">
                <a:solidFill>
                  <a:srgbClr val="0070C0"/>
                </a:solidFill>
              </a:rPr>
            </a:br>
            <a:r>
              <a:rPr lang="fr-FR" sz="2000" dirty="0">
                <a:solidFill>
                  <a:srgbClr val="0070C0"/>
                </a:solidFill>
              </a:rPr>
              <a:t>(Hodges et Tucker, Pain 2011)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80528" y="1196752"/>
            <a:ext cx="8229600" cy="52565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000" dirty="0"/>
              <a:t>    Motricité orientée vers la protection </a:t>
            </a:r>
          </a:p>
          <a:p>
            <a:pPr marL="0" indent="0">
              <a:buNone/>
            </a:pPr>
            <a:r>
              <a:rPr lang="fr-FR" sz="2000" dirty="0"/>
              <a:t>    de la zone corporelle en souffrance</a:t>
            </a:r>
          </a:p>
          <a:p>
            <a:endParaRPr lang="fr-FR" sz="2600" dirty="0"/>
          </a:p>
          <a:p>
            <a:endParaRPr lang="fr-FR" sz="2600" dirty="0"/>
          </a:p>
          <a:p>
            <a:endParaRPr lang="fr-FR" sz="2600" dirty="0"/>
          </a:p>
          <a:p>
            <a:pPr marL="0" indent="0">
              <a:buNone/>
            </a:pPr>
            <a:endParaRPr lang="fr-FR" sz="2000" dirty="0"/>
          </a:p>
          <a:p>
            <a:endParaRPr lang="fr-FR" sz="2000" dirty="0"/>
          </a:p>
          <a:p>
            <a:pPr marL="0" indent="0">
              <a:buNone/>
            </a:pPr>
            <a:r>
              <a:rPr lang="fr-FR" sz="2000" dirty="0"/>
              <a:t>    Conséquences :</a:t>
            </a:r>
          </a:p>
          <a:p>
            <a:pPr lvl="2"/>
            <a:r>
              <a:rPr lang="fr-FR" sz="1800" b="1" dirty="0"/>
              <a:t>Modifications intervenant à plusieurs niveaux du SNC</a:t>
            </a:r>
            <a:endParaRPr lang="fr-FR" sz="1800" dirty="0"/>
          </a:p>
          <a:p>
            <a:pPr lvl="2"/>
            <a:r>
              <a:rPr lang="fr-FR" sz="1800" b="1" dirty="0"/>
              <a:t>Redistribution de l’activité musculaire </a:t>
            </a:r>
            <a:r>
              <a:rPr lang="fr-FR" sz="1800" dirty="0"/>
              <a:t>en intra- et intermusculaire</a:t>
            </a:r>
          </a:p>
          <a:p>
            <a:pPr lvl="2"/>
            <a:r>
              <a:rPr lang="fr-FR" sz="1800" b="1" dirty="0"/>
              <a:t>Changement du comportement moteur </a:t>
            </a:r>
            <a:r>
              <a:rPr lang="fr-FR" sz="1800" dirty="0"/>
              <a:t>pour  </a:t>
            </a:r>
          </a:p>
          <a:p>
            <a:pPr lvl="3"/>
            <a:r>
              <a:rPr lang="fr-FR" sz="1600" dirty="0"/>
              <a:t>modifier les contraintes </a:t>
            </a:r>
          </a:p>
          <a:p>
            <a:pPr lvl="3"/>
            <a:r>
              <a:rPr lang="fr-FR" sz="1600" dirty="0"/>
              <a:t>assurer une certaine rigidité musculaire de protection</a:t>
            </a:r>
          </a:p>
          <a:p>
            <a:pPr lvl="2"/>
            <a:r>
              <a:rPr lang="fr-FR" sz="1800" b="1" dirty="0"/>
              <a:t>Comportement</a:t>
            </a:r>
            <a:r>
              <a:rPr lang="fr-FR" sz="1800" dirty="0"/>
              <a:t> </a:t>
            </a:r>
          </a:p>
          <a:p>
            <a:pPr lvl="3"/>
            <a:r>
              <a:rPr lang="fr-FR" sz="1600" b="1" dirty="0"/>
              <a:t>bénéfique à court terme</a:t>
            </a:r>
            <a:endParaRPr lang="fr-FR" sz="1600" dirty="0"/>
          </a:p>
          <a:p>
            <a:pPr lvl="3"/>
            <a:r>
              <a:rPr lang="fr-FR" sz="1600" dirty="0"/>
              <a:t>potentiellement</a:t>
            </a:r>
            <a:r>
              <a:rPr lang="fr-FR" sz="1600" b="1" dirty="0"/>
              <a:t> néfaste à long terme</a:t>
            </a:r>
            <a:r>
              <a:rPr lang="fr-FR" sz="1600" dirty="0"/>
              <a:t> </a:t>
            </a:r>
          </a:p>
          <a:p>
            <a:pPr lvl="1"/>
            <a:endParaRPr lang="fr-F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748" y="6309023"/>
            <a:ext cx="1285252" cy="54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5800" y="1196752"/>
            <a:ext cx="334569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Vécu des enfants : vidéo France 3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93245"/>
              </p:ext>
            </p:extLst>
          </p:nvPr>
        </p:nvGraphicFramePr>
        <p:xfrm>
          <a:off x="3675063" y="3208338"/>
          <a:ext cx="1793875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Objet d’environnement du Gestionnaire de liaisons" showAsIcon="1" r:id="rId3" imgW="1793160" imgH="439560" progId="Package">
                  <p:embed/>
                </p:oleObj>
              </mc:Choice>
              <mc:Fallback>
                <p:oleObj name="Objet d’environnement du Gestionnaire de liaisons" showAsIcon="1" r:id="rId3" imgW="1793160" imgH="4395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75063" y="3208338"/>
                        <a:ext cx="1793875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4453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La suite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sz="2200" dirty="0"/>
              <a:t>Augmentation du nombre de sessions avec élargissement des indications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200" dirty="0"/>
              <a:t>Interventions auprès des familles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200" dirty="0"/>
              <a:t>Interventions auprès du milieu scolaire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748" y="6309023"/>
            <a:ext cx="1285252" cy="54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467" y="1628800"/>
            <a:ext cx="240665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025120" y="620688"/>
            <a:ext cx="4033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Merci de votre attention !</a:t>
            </a:r>
          </a:p>
        </p:txBody>
      </p:sp>
    </p:spTree>
    <p:extLst>
      <p:ext uri="{BB962C8B-B14F-4D97-AF65-F5344CB8AC3E}">
        <p14:creationId xmlns:p14="http://schemas.microsoft.com/office/powerpoint/2010/main" val="3673176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>
                <a:solidFill>
                  <a:srgbClr val="0070C0"/>
                </a:solidFill>
              </a:rPr>
              <a:t>Effets de la motricité sur la douleur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sz="2400" b="1" dirty="0"/>
              <a:t>Bienfaits de l’activité physique en général </a:t>
            </a:r>
            <a:r>
              <a:rPr lang="fr-FR" sz="2400" dirty="0"/>
              <a:t>(Lee et al. Lancet 2012)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2000" dirty="0"/>
              <a:t>Réduction du taux de toutes les causes de mortalité, maladie coronarienne, HTA, AVC, syndrome métabolique, diabète type 2, cancer du sein, du côlon, dépression, chute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2000" dirty="0"/>
              <a:t>Augmentation de la capacité cardiorespiratoire et musculaire, amélioration de la masse corporelle et de sa composition, meilleure santé des os, meilleure capacité fonctionnelle, amélioration de la fonction cognitive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sz="2400" b="1" dirty="0"/>
              <a:t>Bienfaits bien documentés de l’activité physique sur la douleur chronique </a:t>
            </a:r>
            <a:r>
              <a:rPr lang="fr-FR" sz="2400" dirty="0"/>
              <a:t>:</a:t>
            </a:r>
          </a:p>
          <a:p>
            <a:pPr lvl="1"/>
            <a:r>
              <a:rPr lang="fr-FR" sz="2000" dirty="0"/>
              <a:t>Relâchement d’opiacés endogènes (bêta-endorphines) notamment après une activité physique d’intensité élevée (course à pied) </a:t>
            </a:r>
            <a:r>
              <a:rPr lang="fr-FR" sz="2000" dirty="0" err="1"/>
              <a:t>Scheef</a:t>
            </a:r>
            <a:r>
              <a:rPr lang="fr-FR" sz="2000" dirty="0"/>
              <a:t> F et al. Pain 2012</a:t>
            </a:r>
          </a:p>
          <a:p>
            <a:pPr lvl="1"/>
            <a:r>
              <a:rPr lang="fr-FR" sz="2000" dirty="0"/>
              <a:t>Autres mécanismes :</a:t>
            </a:r>
          </a:p>
          <a:p>
            <a:pPr lvl="2"/>
            <a:r>
              <a:rPr lang="fr-FR" sz="2000" dirty="0"/>
              <a:t>Soutien social et motivation</a:t>
            </a:r>
          </a:p>
          <a:p>
            <a:pPr lvl="2"/>
            <a:r>
              <a:rPr lang="fr-FR" sz="2000" dirty="0"/>
              <a:t>Amélioration de l’humeur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748" y="6309023"/>
            <a:ext cx="1285252" cy="54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621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Modèles d’intervention : Modèle biomédical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19336" y="2996952"/>
            <a:ext cx="2499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Afférence nociceptive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694040" y="2996952"/>
            <a:ext cx="104387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 b="1" dirty="0"/>
              <a:t>Douleur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528295" y="2516138"/>
            <a:ext cx="3389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Répercussions psychologiques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518770" y="3506341"/>
            <a:ext cx="3638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Modifications du comportement</a:t>
            </a:r>
          </a:p>
        </p:txBody>
      </p:sp>
      <p:sp>
        <p:nvSpPr>
          <p:cNvPr id="10" name="Flèche droite 9"/>
          <p:cNvSpPr/>
          <p:nvPr/>
        </p:nvSpPr>
        <p:spPr>
          <a:xfrm>
            <a:off x="2957911" y="3153494"/>
            <a:ext cx="576064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1" name="Flèche droite 10"/>
          <p:cNvSpPr/>
          <p:nvPr/>
        </p:nvSpPr>
        <p:spPr>
          <a:xfrm rot="20235010" flipV="1">
            <a:off x="4817740" y="2910086"/>
            <a:ext cx="576064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droite 11"/>
          <p:cNvSpPr/>
          <p:nvPr/>
        </p:nvSpPr>
        <p:spPr>
          <a:xfrm rot="1262330" flipV="1">
            <a:off x="4925763" y="3457996"/>
            <a:ext cx="576064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645024"/>
            <a:ext cx="1224136" cy="119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501008"/>
            <a:ext cx="1080120" cy="122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1052736"/>
            <a:ext cx="109179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/>
          <a:srcRect r="1791"/>
          <a:stretch>
            <a:fillRect/>
          </a:stretch>
        </p:blipFill>
        <p:spPr bwMode="auto">
          <a:xfrm>
            <a:off x="6948264" y="4293096"/>
            <a:ext cx="1160567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8748" y="6309023"/>
            <a:ext cx="1285252" cy="54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-171400"/>
            <a:ext cx="8229600" cy="114300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Modèle bio-psycho-social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27"/>
          <a:stretch>
            <a:fillRect/>
          </a:stretch>
        </p:blipFill>
        <p:spPr bwMode="auto">
          <a:xfrm>
            <a:off x="323528" y="1268760"/>
            <a:ext cx="4392488" cy="439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95536" y="836712"/>
            <a:ext cx="351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Interaction des différents domaines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04864"/>
            <a:ext cx="424150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748" y="6309023"/>
            <a:ext cx="1285252" cy="54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676A43-9E5C-412A-9C9E-0CEBF2171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Modèle du handicap selon le PPH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18C15041-BDAA-46AA-BDDA-CAC61BCAAC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0217" y="1417638"/>
            <a:ext cx="6463959" cy="489138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898912E-2202-4AD0-95AA-C39FEF4AE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748" y="6309023"/>
            <a:ext cx="1285252" cy="54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6113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229600" cy="1143000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Syndrome de déconditionnement physique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67544" y="2033553"/>
            <a:ext cx="85440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Réduction de la capacité aérobie</a:t>
            </a:r>
          </a:p>
          <a:p>
            <a:r>
              <a:rPr lang="fr-FR" sz="2000" dirty="0"/>
              <a:t>Fatigabilité musculaire locale ou générale, diminution de l’endurance musculaire</a:t>
            </a:r>
          </a:p>
          <a:p>
            <a:r>
              <a:rPr lang="fr-FR" sz="2000" dirty="0"/>
              <a:t>Diminution de la force musculaire</a:t>
            </a:r>
          </a:p>
          <a:p>
            <a:r>
              <a:rPr lang="fr-FR" sz="2000" dirty="0"/>
              <a:t>Diminution de l’extensibilité musculaire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39552" y="3429000"/>
            <a:ext cx="4155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Conséquence de la douleur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860032" y="3429000"/>
            <a:ext cx="3521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Générateur de douleur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936104" cy="1641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4800033"/>
            <a:ext cx="1768061" cy="974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748" y="6309023"/>
            <a:ext cx="1285252" cy="54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1344222" y="5067181"/>
            <a:ext cx="51916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Mais également syndrome de </a:t>
            </a:r>
          </a:p>
          <a:p>
            <a:r>
              <a:rPr lang="fr-FR" sz="2800" b="1" dirty="0">
                <a:solidFill>
                  <a:srgbClr val="0070C0"/>
                </a:solidFill>
              </a:rPr>
              <a:t>déconditionnement psycho-social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Chez l’enfant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sz="2400" dirty="0"/>
              <a:t>Modèle du « </a:t>
            </a:r>
            <a:r>
              <a:rPr lang="fr-FR" sz="2400" dirty="0" err="1"/>
              <a:t>Pediatric</a:t>
            </a:r>
            <a:r>
              <a:rPr lang="fr-FR" sz="2400" dirty="0"/>
              <a:t> Pain </a:t>
            </a:r>
            <a:r>
              <a:rPr lang="fr-FR" sz="2400" dirty="0" err="1"/>
              <a:t>Rehabilitation</a:t>
            </a:r>
            <a:r>
              <a:rPr lang="fr-FR" sz="2400" dirty="0"/>
              <a:t> Program 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sz="2400" dirty="0"/>
              <a:t>Leur but n’est plus le traitement de la pathologie médicale responsable de la douleur, mais le traitement des mécanismes d’incapacité engendrés par la persistance de la douleur.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sz="2400" dirty="0"/>
              <a:t>Prise en charge interdisciplinaire, intensive, collective cherchant à améliorer la réalisation des activités de la vie quotidienne et à améliorer la qualité </a:t>
            </a:r>
            <a:r>
              <a:rPr lang="fr-FR" sz="2400"/>
              <a:t>de vie.</a:t>
            </a:r>
            <a:endParaRPr lang="fr-FR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fr-FR" sz="2400" dirty="0"/>
              <a:t>Soit en hospitalisation complète, avec des durées de 2 à 4 semaines, soit en hospitalisation de jour.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748" y="6309023"/>
            <a:ext cx="1285252" cy="54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48680"/>
            <a:ext cx="46863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2736304" cy="298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789040"/>
            <a:ext cx="4122787" cy="278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748" y="6309023"/>
            <a:ext cx="1285252" cy="54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800954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1362</TotalTime>
  <Words>749</Words>
  <Application>Microsoft Office PowerPoint</Application>
  <PresentationFormat>Affichage à l'écran (4:3)</PresentationFormat>
  <Paragraphs>130</Paragraphs>
  <Slides>22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8" baseType="lpstr">
      <vt:lpstr>Arial</vt:lpstr>
      <vt:lpstr>Calibri</vt:lpstr>
      <vt:lpstr>Times New Roman</vt:lpstr>
      <vt:lpstr>Wingdings</vt:lpstr>
      <vt:lpstr>Thème Office</vt:lpstr>
      <vt:lpstr>Objet d’environnement du Gestionnaire de liaisons</vt:lpstr>
      <vt:lpstr>Programme de réadaptation à la douleur chronique de l’enfant</vt:lpstr>
      <vt:lpstr>Effets de la douleur sur la motricité  (Hodges et Tucker, Pain 2011)</vt:lpstr>
      <vt:lpstr>Effets de la motricité sur la douleur</vt:lpstr>
      <vt:lpstr>Modèles d’intervention : Modèle biomédical</vt:lpstr>
      <vt:lpstr>Modèle bio-psycho-social</vt:lpstr>
      <vt:lpstr>Modèle du handicap selon le PPH</vt:lpstr>
      <vt:lpstr>Syndrome de déconditionnement physique</vt:lpstr>
      <vt:lpstr>Chez l’enfant</vt:lpstr>
      <vt:lpstr>Présentation PowerPoint</vt:lpstr>
      <vt:lpstr>Un programme douleur pour qui ?</vt:lpstr>
      <vt:lpstr>Critères d’admission </vt:lpstr>
      <vt:lpstr>Présentation PowerPoint</vt:lpstr>
      <vt:lpstr>4 axes   </vt:lpstr>
      <vt:lpstr>4 axes</vt:lpstr>
      <vt:lpstr>4 axes</vt:lpstr>
      <vt:lpstr>4 axes</vt:lpstr>
      <vt:lpstr>4 axes</vt:lpstr>
      <vt:lpstr>Journée type</vt:lpstr>
      <vt:lpstr>Présentation PowerPoint</vt:lpstr>
      <vt:lpstr>Vécu des enfants : vidéo France 3</vt:lpstr>
      <vt:lpstr>La suite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Programme de réadaptation à la douleur chronique</dc:title>
  <dc:creator>ERIC</dc:creator>
  <cp:lastModifiedBy>MAUPAS Eric</cp:lastModifiedBy>
  <cp:revision>90</cp:revision>
  <dcterms:created xsi:type="dcterms:W3CDTF">2018-06-24T20:41:22Z</dcterms:created>
  <dcterms:modified xsi:type="dcterms:W3CDTF">2024-06-13T09:57:21Z</dcterms:modified>
</cp:coreProperties>
</file>