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6" r:id="rId3"/>
    <p:sldId id="285" r:id="rId4"/>
    <p:sldId id="289" r:id="rId5"/>
    <p:sldId id="290" r:id="rId6"/>
    <p:sldId id="291" r:id="rId7"/>
    <p:sldId id="28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81" r:id="rId30"/>
    <p:sldId id="283" r:id="rId31"/>
    <p:sldId id="284" r:id="rId32"/>
    <p:sldId id="292" r:id="rId33"/>
    <p:sldId id="257"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ODE Francois" initials="GF" lastIdx="2" clrIdx="0">
    <p:extLst>
      <p:ext uri="{19B8F6BF-5375-455C-9EA6-DF929625EA0E}">
        <p15:presenceInfo xmlns:p15="http://schemas.microsoft.com/office/powerpoint/2012/main" userId="S-1-5-21-705570488-188102822-1586563796-1178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0191" autoAdjust="0"/>
  </p:normalViewPr>
  <p:slideViewPr>
    <p:cSldViewPr snapToGrid="0">
      <p:cViewPr varScale="1">
        <p:scale>
          <a:sx n="41" d="100"/>
          <a:sy n="41" d="100"/>
        </p:scale>
        <p:origin x="1516" y="36"/>
      </p:cViewPr>
      <p:guideLst/>
    </p:cSldViewPr>
  </p:slideViewPr>
  <p:notesTextViewPr>
    <p:cViewPr>
      <p:scale>
        <a:sx n="1" d="1"/>
        <a:sy n="1" d="1"/>
      </p:scale>
      <p:origin x="0" y="0"/>
    </p:cViewPr>
  </p:notesTextViewPr>
  <p:notesViewPr>
    <p:cSldViewPr snapToGrid="0">
      <p:cViewPr varScale="1">
        <p:scale>
          <a:sx n="79" d="100"/>
          <a:sy n="79" d="100"/>
        </p:scale>
        <p:origin x="33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326D9-8851-4A16-9AC6-207108BE962F}" type="datetimeFigureOut">
              <a:rPr lang="fr-FR" smtClean="0"/>
              <a:t>17/11/2023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728C9-63CD-49B2-A6FD-AEFC1761D567}" type="slidenum">
              <a:rPr lang="fr-FR" smtClean="0"/>
              <a:t>‹N°›</a:t>
            </a:fld>
            <a:endParaRPr lang="fr-FR"/>
          </a:p>
        </p:txBody>
      </p:sp>
    </p:spTree>
    <p:extLst>
      <p:ext uri="{BB962C8B-B14F-4D97-AF65-F5344CB8AC3E}">
        <p14:creationId xmlns:p14="http://schemas.microsoft.com/office/powerpoint/2010/main" val="2134324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02728C9-63CD-49B2-A6FD-AEFC1761D567}" type="slidenum">
              <a:rPr lang="fr-FR" smtClean="0"/>
              <a:t>1</a:t>
            </a:fld>
            <a:endParaRPr lang="fr-FR"/>
          </a:p>
        </p:txBody>
      </p:sp>
    </p:spTree>
    <p:extLst>
      <p:ext uri="{BB962C8B-B14F-4D97-AF65-F5344CB8AC3E}">
        <p14:creationId xmlns:p14="http://schemas.microsoft.com/office/powerpoint/2010/main" val="2468359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bénéfices cliniques démontrés d’une ABP concernent des pathologies très ciblées et rares. Ces enfants nécessitent une évaluation spécialisée avant toute décision d’ABP. La mucoviscidose est certainement une situation où l’intérêt de l’ABP est bien établi. Par extension des données obtenues chez l’adulte, les enfants ayant des dilatations des bronches (DDB) peuvent potentiellement bénéficier d’une antibiothérapie prolongée. Pour les surinfections bactériennes récidivantes des voies aériennes sans DDB, l’ABP doit être limitée au maximum en la réservant aux formes les plus graves.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L’age</a:t>
            </a:r>
            <a:r>
              <a:rPr lang="fr-FR" dirty="0" smtClean="0"/>
              <a:t> doit être pris en compte : &lt;6 ans. L’</a:t>
            </a:r>
            <a:r>
              <a:rPr lang="fr-FR" dirty="0" err="1" smtClean="0"/>
              <a:t>interet</a:t>
            </a:r>
            <a:r>
              <a:rPr lang="fr-FR" dirty="0" smtClean="0"/>
              <a:t> ne pas avoir de DDB.</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L’efficacité d’une </a:t>
            </a:r>
            <a:r>
              <a:rPr lang="fr-FR" dirty="0" err="1" smtClean="0"/>
              <a:t>antibiotherapie</a:t>
            </a:r>
            <a:r>
              <a:rPr lang="fr-FR" dirty="0" smtClean="0"/>
              <a:t> prolongée (3-4 semaines) à bonne dose (</a:t>
            </a:r>
            <a:r>
              <a:rPr lang="fr-FR" dirty="0" err="1" smtClean="0"/>
              <a:t>amox</a:t>
            </a:r>
            <a:r>
              <a:rPr lang="fr-FR" dirty="0" smtClean="0"/>
              <a:t> 80 à 100 mg/kg) doit être évaluée.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a:t>
            </a:r>
            <a:r>
              <a:rPr lang="fr-FR" baseline="0" dirty="0" smtClean="0"/>
              <a:t> ma part le polyhandicap fait partie des situations graves.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Des critères comme le nombre d’exacerbation (cure ATB orale) de pneumopathie prouvée, d’</a:t>
            </a:r>
            <a:r>
              <a:rPr lang="fr-FR" baseline="0" dirty="0" err="1" smtClean="0"/>
              <a:t>hospit</a:t>
            </a:r>
            <a:r>
              <a:rPr lang="fr-FR" baseline="0" dirty="0" smtClean="0"/>
              <a:t> pour </a:t>
            </a:r>
            <a:r>
              <a:rPr lang="fr-FR" baseline="0" dirty="0" err="1" smtClean="0"/>
              <a:t>exacerb</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129CB3D-2B46-4DD2-959C-6ECA05B03B05}" type="slidenum">
              <a:rPr lang="fr-FR" smtClean="0"/>
              <a:t>13</a:t>
            </a:fld>
            <a:endParaRPr lang="fr-FR"/>
          </a:p>
        </p:txBody>
      </p:sp>
    </p:spTree>
    <p:extLst>
      <p:ext uri="{BB962C8B-B14F-4D97-AF65-F5344CB8AC3E}">
        <p14:creationId xmlns:p14="http://schemas.microsoft.com/office/powerpoint/2010/main" val="3840851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Azt</a:t>
            </a:r>
            <a:r>
              <a:rPr lang="fr-FR" dirty="0" smtClean="0"/>
              <a:t>??? Pas de données</a:t>
            </a:r>
            <a:endParaRPr lang="fr-FR" dirty="0"/>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14</a:t>
            </a:fld>
            <a:endParaRPr lang="fr-FR"/>
          </a:p>
        </p:txBody>
      </p:sp>
    </p:spTree>
    <p:extLst>
      <p:ext uri="{BB962C8B-B14F-4D97-AF65-F5344CB8AC3E}">
        <p14:creationId xmlns:p14="http://schemas.microsoft.com/office/powerpoint/2010/main" val="2373094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preference in the severely handicapped is to use a metered dose inhaler/spacer/mask system as first choice, with </a:t>
            </a:r>
            <a:r>
              <a:rPr lang="en-US" dirty="0" err="1" smtClean="0"/>
              <a:t>nebuliser</a:t>
            </a:r>
            <a:endParaRPr lang="en-US" dirty="0" smtClean="0"/>
          </a:p>
          <a:p>
            <a:r>
              <a:rPr lang="en-US" dirty="0" smtClean="0"/>
              <a:t>as second choice, as for able bodied preschool children.</a:t>
            </a:r>
          </a:p>
          <a:p>
            <a:r>
              <a:rPr lang="en-US" dirty="0" smtClean="0"/>
              <a:t>Unfortunately, most spacers come with masks to fit infant faces; the adult </a:t>
            </a:r>
            <a:r>
              <a:rPr lang="en-US" dirty="0" err="1" smtClean="0"/>
              <a:t>Aerochamber</a:t>
            </a:r>
            <a:r>
              <a:rPr lang="en-US" dirty="0" smtClean="0"/>
              <a:t> with mask is a useful exception,</a:t>
            </a:r>
          </a:p>
          <a:p>
            <a:r>
              <a:rPr lang="en-US" dirty="0" smtClean="0"/>
              <a:t>or an appropriately sized </a:t>
            </a:r>
            <a:r>
              <a:rPr lang="en-US" dirty="0" err="1" smtClean="0"/>
              <a:t>anaesthetic</a:t>
            </a:r>
            <a:r>
              <a:rPr lang="en-US" dirty="0" smtClean="0"/>
              <a:t> mask can be fitted.</a:t>
            </a:r>
          </a:p>
          <a:p>
            <a:endParaRPr lang="fr-FR" dirty="0" smtClean="0"/>
          </a:p>
          <a:p>
            <a:endParaRPr lang="fr-FR" dirty="0" smtClean="0"/>
          </a:p>
          <a:p>
            <a:r>
              <a:rPr lang="fr-FR" sz="1200" b="1" i="0" kern="1200" dirty="0" smtClean="0">
                <a:solidFill>
                  <a:schemeClr val="tx1"/>
                </a:solidFill>
                <a:effectLst/>
                <a:latin typeface="+mn-lt"/>
                <a:ea typeface="+mn-ea"/>
                <a:cs typeface="+mn-cs"/>
              </a:rPr>
              <a:t>Le plus souvent,</a:t>
            </a:r>
            <a:r>
              <a:rPr lang="fr-FR" sz="1200" b="1" i="0" kern="1200" baseline="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il s’agit d’une hyperréactivité bronchique secondaire à une</a:t>
            </a:r>
            <a:r>
              <a:rPr lang="fr-FR" sz="1200" b="1" i="0" kern="1200" baseline="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inflammation bronchique chronique induite par les surinfections et/ou inhalations répétées. La recherche et le traitement</a:t>
            </a:r>
            <a:br>
              <a:rPr lang="fr-FR" sz="1200" b="1" i="0" kern="1200" dirty="0" smtClean="0">
                <a:solidFill>
                  <a:schemeClr val="tx1"/>
                </a:solidFill>
                <a:effectLst/>
                <a:latin typeface="+mn-lt"/>
                <a:ea typeface="+mn-ea"/>
                <a:cs typeface="+mn-cs"/>
              </a:rPr>
            </a:br>
            <a:r>
              <a:rPr lang="fr-FR" sz="1200" b="1" i="0" kern="1200" dirty="0" smtClean="0">
                <a:solidFill>
                  <a:schemeClr val="tx1"/>
                </a:solidFill>
                <a:effectLst/>
                <a:latin typeface="+mn-lt"/>
                <a:ea typeface="+mn-ea"/>
                <a:cs typeface="+mn-cs"/>
              </a:rPr>
              <a:t>de ces facteurs aggravants sont donc primordiaux.</a:t>
            </a:r>
          </a:p>
          <a:p>
            <a:r>
              <a:rPr lang="fr-FR" sz="1200" b="0" i="0" kern="1200" dirty="0" smtClean="0">
                <a:solidFill>
                  <a:schemeClr val="tx1"/>
                </a:solidFill>
                <a:effectLst/>
                <a:latin typeface="+mn-lt"/>
                <a:ea typeface="+mn-ea"/>
                <a:cs typeface="+mn-cs"/>
              </a:rPr>
              <a:t>Le traitement repose sur les traitements habituels de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l’asthme : bêta­2­mimétiques en traitement symptomatique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salbutamol) et corticostéroïdes inhalés au long cours en</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cas de symptômes fréquents et/ou chroniques (</a:t>
            </a:r>
            <a:r>
              <a:rPr lang="fr-FR" sz="1200" b="0" i="0" kern="1200" dirty="0" err="1" smtClean="0">
                <a:solidFill>
                  <a:schemeClr val="tx1"/>
                </a:solidFill>
                <a:effectLst/>
                <a:latin typeface="+mn-lt"/>
                <a:ea typeface="+mn-ea"/>
                <a:cs typeface="+mn-cs"/>
              </a:rPr>
              <a:t>fluticasone</a:t>
            </a:r>
            <a:r>
              <a:rPr lang="fr-FR" sz="1200" b="0" i="0" kern="1200" dirty="0" smtClean="0">
                <a:solidFill>
                  <a:schemeClr val="tx1"/>
                </a:solidFill>
                <a:effectLst/>
                <a:latin typeface="+mn-lt"/>
                <a:ea typeface="+mn-ea"/>
                <a:cs typeface="+mn-cs"/>
              </a:rPr>
              <a:t>,</a:t>
            </a:r>
            <a:r>
              <a:rPr lang="fr-FR" sz="1200" b="0" i="0" kern="1200" baseline="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budésonide</a:t>
            </a:r>
            <a:r>
              <a:rPr lang="fr-FR" sz="1200" b="0" i="0" kern="1200" dirty="0" smtClean="0">
                <a:solidFill>
                  <a:schemeClr val="tx1"/>
                </a:solidFill>
                <a:effectLst/>
                <a:latin typeface="+mn-lt"/>
                <a:ea typeface="+mn-ea"/>
                <a:cs typeface="+mn-cs"/>
              </a:rPr>
              <a:t>). L’</a:t>
            </a:r>
            <a:r>
              <a:rPr lang="fr-FR" sz="1200" b="0" i="0" kern="1200" dirty="0" err="1" smtClean="0">
                <a:solidFill>
                  <a:schemeClr val="tx1"/>
                </a:solidFill>
                <a:effectLst/>
                <a:latin typeface="+mn-lt"/>
                <a:ea typeface="+mn-ea"/>
                <a:cs typeface="+mn-cs"/>
              </a:rPr>
              <a:t>ipratropium</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Atrovent</a:t>
            </a:r>
            <a:r>
              <a:rPr lang="fr-FR" sz="1200" b="0" i="0" kern="1200" dirty="0" smtClean="0">
                <a:solidFill>
                  <a:schemeClr val="tx1"/>
                </a:solidFill>
                <a:effectLst/>
                <a:latin typeface="+mn-lt"/>
                <a:ea typeface="+mn-ea"/>
                <a:cs typeface="+mn-cs"/>
              </a:rPr>
              <a:t>) est proposé par</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certaines équipes pour ses propriétés bronchodilatatrices et</a:t>
            </a:r>
            <a:r>
              <a:rPr lang="fr-FR" sz="1200" b="0" i="0" kern="1200" baseline="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antisécrétoires</a:t>
            </a:r>
            <a:r>
              <a:rPr lang="fr-FR" sz="1200" b="0" i="0" kern="1200" dirty="0" smtClean="0">
                <a:solidFill>
                  <a:schemeClr val="tx1"/>
                </a:solidFill>
                <a:effectLst/>
                <a:latin typeface="+mn-lt"/>
                <a:ea typeface="+mn-ea"/>
                <a:cs typeface="+mn-cs"/>
              </a:rPr>
              <a:t> malgré l’absence de littérature disponible,</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extrapolant l’effet reconnu des anticholinergiques dans la</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bronchopneumopathie chronique obstructive de l’adulte.</a:t>
            </a:r>
            <a:r>
              <a:rPr lang="fr-FR" sz="1200" b="1" i="0" kern="1200" dirty="0" smtClean="0">
                <a:solidFill>
                  <a:schemeClr val="tx1"/>
                </a:solidFill>
                <a:effectLst/>
                <a:latin typeface="+mn-lt"/>
                <a:ea typeface="+mn-ea"/>
                <a:cs typeface="+mn-cs"/>
              </a:rPr>
              <a:t>11</a:t>
            </a:r>
            <a:r>
              <a:rPr lang="fr-FR" sz="1200" b="1"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Les traitements inhalés peuvent être administrés en </a:t>
            </a:r>
            <a:r>
              <a:rPr lang="fr-FR" sz="1200" b="0" i="0" kern="1200" dirty="0" err="1" smtClean="0">
                <a:solidFill>
                  <a:schemeClr val="tx1"/>
                </a:solidFill>
                <a:effectLst/>
                <a:latin typeface="+mn-lt"/>
                <a:ea typeface="+mn-ea"/>
                <a:cs typeface="+mn-cs"/>
              </a:rPr>
              <a:t>aérosoldoseur</a:t>
            </a:r>
            <a:r>
              <a:rPr lang="fr-FR" sz="1200" b="0" i="0" kern="1200" dirty="0" smtClean="0">
                <a:solidFill>
                  <a:schemeClr val="tx1"/>
                </a:solidFill>
                <a:effectLst/>
                <a:latin typeface="+mn-lt"/>
                <a:ea typeface="+mn-ea"/>
                <a:cs typeface="+mn-cs"/>
              </a:rPr>
              <a:t> avec chambre d’inhalation ou en nébulisation. Les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nébulisations sont souvent considérées comme plus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efficaces dans cette population parce qu’elles permettent</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d’administrer des doses plus importantes et sur un temps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plus long ; elles sont ainsi mieux adaptées à des patients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ayant un faible volume courant. De plus, les nébulisations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permettent une humidification des voies aériennes et des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sécrétions, aidant au drainage bronchique</a:t>
            </a:r>
            <a:r>
              <a:rPr lang="fr-FR" dirty="0" smtClean="0"/>
              <a:t> </a:t>
            </a:r>
            <a:br>
              <a:rPr lang="fr-FR" dirty="0" smtClean="0"/>
            </a:br>
            <a:r>
              <a:rPr lang="fr-FR" b="1" dirty="0" smtClean="0"/>
              <a:t> </a:t>
            </a:r>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15</a:t>
            </a:fld>
            <a:endParaRPr lang="fr-FR"/>
          </a:p>
        </p:txBody>
      </p:sp>
    </p:spTree>
    <p:extLst>
      <p:ext uri="{BB962C8B-B14F-4D97-AF65-F5344CB8AC3E}">
        <p14:creationId xmlns:p14="http://schemas.microsoft.com/office/powerpoint/2010/main" val="909156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Encombrement bronchique multi factoriel : Tr de la coordination et une toux inefficace, fausses routes, immobilité</a:t>
            </a:r>
            <a:r>
              <a:rPr lang="fr-FR" baseline="0" dirty="0" smtClean="0"/>
              <a:t> et tr du positionnement, </a:t>
            </a:r>
            <a:r>
              <a:rPr lang="fr-FR" baseline="0" dirty="0" err="1" smtClean="0"/>
              <a:t>sd</a:t>
            </a:r>
            <a:r>
              <a:rPr lang="fr-FR" baseline="0" dirty="0" smtClean="0"/>
              <a:t> restrictif, infections, voir des DDB</a:t>
            </a:r>
            <a:endParaRPr lang="fr-FR" dirty="0" smtClean="0"/>
          </a:p>
          <a:p>
            <a:endParaRPr lang="fr-FR" dirty="0" smtClean="0"/>
          </a:p>
          <a:p>
            <a:r>
              <a:rPr lang="fr-FR" dirty="0" smtClean="0"/>
              <a:t>Et une capacité de désencombrement très faible</a:t>
            </a:r>
          </a:p>
          <a:p>
            <a:r>
              <a:rPr lang="fr-FR" dirty="0" smtClean="0"/>
              <a:t>Aspiration dans la bouche: </a:t>
            </a:r>
            <a:r>
              <a:rPr lang="fr-FR" sz="1200" b="0" i="0" kern="1200" dirty="0" smtClean="0">
                <a:solidFill>
                  <a:schemeClr val="tx1"/>
                </a:solidFill>
                <a:effectLst/>
                <a:latin typeface="+mn-lt"/>
                <a:ea typeface="+mn-ea"/>
                <a:cs typeface="+mn-cs"/>
              </a:rPr>
              <a:t>technique simple et sans risque,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ne pas placer la sonde d’aspiration au-delà de la base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de la langue,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idéalement le long des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bords latéraux de la langue pour éviter les stimulations</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de vomissement et du réflexe vagal.</a:t>
            </a:r>
            <a:r>
              <a:rPr lang="fr-FR" dirty="0" smtClean="0"/>
              <a:t> </a:t>
            </a:r>
            <a:r>
              <a:rPr lang="fr-FR" sz="1200" b="0" i="0" kern="1200" dirty="0" smtClean="0">
                <a:solidFill>
                  <a:schemeClr val="tx1"/>
                </a:solidFill>
                <a:effectLst/>
                <a:latin typeface="+mn-lt"/>
                <a:ea typeface="+mn-ea"/>
                <a:cs typeface="+mn-cs"/>
              </a:rPr>
              <a:t>aspirer des quantités parfois spectaculaires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de salive stagnante et autres débris de part et d’autre de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la langue et que le patient ne peut avaler</a:t>
            </a:r>
            <a:r>
              <a:rPr lang="fr-FR" dirty="0" smtClean="0"/>
              <a:t> </a:t>
            </a:r>
            <a:br>
              <a:rPr lang="fr-FR" dirty="0" smtClean="0"/>
            </a:br>
            <a:r>
              <a:rPr lang="fr-FR" dirty="0" smtClean="0"/>
              <a:t/>
            </a:r>
            <a:br>
              <a:rPr lang="fr-FR" dirty="0" smtClean="0"/>
            </a:br>
            <a:r>
              <a:rPr lang="fr-FR" dirty="0" smtClean="0"/>
              <a:t/>
            </a:r>
            <a:br>
              <a:rPr lang="fr-FR" dirty="0" smtClean="0"/>
            </a:br>
            <a:r>
              <a:rPr lang="fr-FR" dirty="0" smtClean="0"/>
              <a:t>VEST:</a:t>
            </a:r>
            <a:r>
              <a:rPr lang="fr-FR" baseline="0" dirty="0" smtClean="0"/>
              <a:t> peu utilisé, mieux toléré chez patients NM ou IMC, moins d’infections?</a:t>
            </a:r>
          </a:p>
          <a:p>
            <a:r>
              <a:rPr lang="fr-FR" baseline="0" dirty="0" smtClean="0"/>
              <a:t>PEP masque: pression positive en fin d’expiration </a:t>
            </a:r>
            <a:r>
              <a:rPr lang="fr-FR" sz="1200" b="0" i="0" kern="1200" dirty="0" smtClean="0">
                <a:solidFill>
                  <a:schemeClr val="tx1"/>
                </a:solidFill>
                <a:effectLst/>
                <a:latin typeface="+mn-lt"/>
                <a:ea typeface="+mn-ea"/>
                <a:cs typeface="+mn-cs"/>
              </a:rPr>
              <a:t>L’utilisation du</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PEP masque se déroule en deux étapes. première étape, le patient respire 15 fois dans le masque. Son expiration est ralentie par le frein</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expiratoire lié à la résistance du PEP masque.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L’expiration incomplète et le maintien en pression</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positive durant l’expiration favorisent une répartition</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plus homogène de l’air dans les différentes régions des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poumons. Une pression expiratoire de minimum</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10 cmH2O est recommandée dans la littérature. la deuxième étape, on retire le PEP masque pour faire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disparaître la pression positive. La respiration revient</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alors rapidement à son niveau de base. L’air accumulé</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en périphérie se déplace vers le mucus et le met en</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mouvement. Un effet de drainage est d’autant plus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efficace qu’il est accompagné de pressions manuelles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thoraciques</a:t>
            </a:r>
            <a:r>
              <a:rPr lang="fr-FR" dirty="0" smtClean="0"/>
              <a:t> </a:t>
            </a:r>
            <a:br>
              <a:rPr lang="fr-FR" dirty="0" smtClean="0"/>
            </a:br>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6129CB3D-2B46-4DD2-959C-6ECA05B03B05}" type="slidenum">
              <a:rPr lang="fr-FR" smtClean="0"/>
              <a:t>16</a:t>
            </a:fld>
            <a:endParaRPr lang="fr-FR"/>
          </a:p>
        </p:txBody>
      </p:sp>
    </p:spTree>
    <p:extLst>
      <p:ext uri="{BB962C8B-B14F-4D97-AF65-F5344CB8AC3E}">
        <p14:creationId xmlns:p14="http://schemas.microsoft.com/office/powerpoint/2010/main" val="1164102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a:t>
            </a:r>
            <a:r>
              <a:rPr lang="fr-FR" dirty="0" err="1" smtClean="0"/>
              <a:t>exsufflateur</a:t>
            </a:r>
            <a:r>
              <a:rPr lang="fr-FR" dirty="0" smtClean="0"/>
              <a:t> : technique qui consiste à augmenter</a:t>
            </a:r>
            <a:r>
              <a:rPr lang="fr-FR" baseline="0" dirty="0" smtClean="0"/>
              <a:t> le volume inspiré (Pression positive, on règle une P </a:t>
            </a:r>
            <a:r>
              <a:rPr lang="fr-FR" baseline="0" dirty="0" err="1" smtClean="0"/>
              <a:t>inspi</a:t>
            </a:r>
            <a:r>
              <a:rPr lang="fr-FR" baseline="0" dirty="0" smtClean="0"/>
              <a:t>, le débit est important) puis dépression</a:t>
            </a:r>
          </a:p>
          <a:p>
            <a:r>
              <a:rPr lang="fr-FR" sz="1200" baseline="0" dirty="0" smtClean="0"/>
              <a:t>Qui permet un drainage des </a:t>
            </a:r>
            <a:r>
              <a:rPr lang="fr-FR" sz="1200" baseline="0" dirty="0" err="1" smtClean="0"/>
              <a:t>sécretions</a:t>
            </a:r>
            <a:r>
              <a:rPr lang="fr-FR" sz="1200" baseline="0" dirty="0" smtClean="0"/>
              <a:t> en situation proximale, Etude faite chez les MNM avec indication si DEP toux &lt;180L/min adulte</a:t>
            </a:r>
          </a:p>
          <a:p>
            <a:r>
              <a:rPr lang="fr-FR" sz="1200" baseline="0" dirty="0" err="1" smtClean="0"/>
              <a:t>Cindic</a:t>
            </a:r>
            <a:r>
              <a:rPr lang="fr-FR" sz="1200" baseline="0" dirty="0" smtClean="0"/>
              <a:t> relative: atteinte bulbaire (collapsus des VAS à l’</a:t>
            </a:r>
            <a:r>
              <a:rPr lang="fr-FR" sz="1200" baseline="0" dirty="0" err="1" smtClean="0"/>
              <a:t>inspi</a:t>
            </a:r>
            <a:r>
              <a:rPr lang="fr-FR" sz="1200" baseline="0" dirty="0" smtClean="0"/>
              <a:t>) absolue : toutes les situations a </a:t>
            </a:r>
            <a:r>
              <a:rPr lang="fr-FR" sz="1200" baseline="0" dirty="0" err="1" smtClean="0"/>
              <a:t>risq</a:t>
            </a:r>
            <a:r>
              <a:rPr lang="fr-FR" sz="1200" baseline="0" dirty="0" smtClean="0"/>
              <a:t> de barotraumatisme, </a:t>
            </a:r>
            <a:r>
              <a:rPr lang="fr-FR" sz="1200" baseline="0" dirty="0" err="1" smtClean="0"/>
              <a:t>baro</a:t>
            </a:r>
            <a:r>
              <a:rPr lang="fr-FR" sz="1200" baseline="0" dirty="0" smtClean="0"/>
              <a:t> récent, risque pneumothorax ou </a:t>
            </a:r>
            <a:r>
              <a:rPr lang="fr-FR" sz="1200" baseline="0" dirty="0" err="1" smtClean="0"/>
              <a:t>atcd</a:t>
            </a:r>
            <a:r>
              <a:rPr lang="fr-FR" sz="1200" baseline="0" dirty="0" smtClean="0"/>
              <a:t> </a:t>
            </a:r>
            <a:r>
              <a:rPr lang="fr-FR" sz="1200" baseline="0" dirty="0" err="1" smtClean="0"/>
              <a:t>emphyseme</a:t>
            </a:r>
            <a:r>
              <a:rPr lang="fr-FR" sz="1200" baseline="0" dirty="0" smtClean="0"/>
              <a:t> bulleux</a:t>
            </a:r>
          </a:p>
          <a:p>
            <a:r>
              <a:rPr lang="fr-FR" sz="1200" baseline="0" dirty="0" smtClean="0"/>
              <a:t>C’est du drainage proximal de fin de séance</a:t>
            </a:r>
          </a:p>
          <a:p>
            <a:r>
              <a:rPr lang="fr-FR" sz="1200" baseline="0" dirty="0" smtClean="0"/>
              <a:t>Mode manuel (3 mains), manuel : on </a:t>
            </a:r>
            <a:r>
              <a:rPr lang="fr-FR" sz="1200" baseline="0" dirty="0" err="1" smtClean="0"/>
              <a:t>regle</a:t>
            </a:r>
            <a:r>
              <a:rPr lang="fr-FR" sz="1200" baseline="0" dirty="0" smtClean="0"/>
              <a:t> tout : P </a:t>
            </a:r>
            <a:r>
              <a:rPr lang="fr-FR" sz="1200" baseline="0" dirty="0" err="1" smtClean="0"/>
              <a:t>inspi</a:t>
            </a:r>
            <a:r>
              <a:rPr lang="fr-FR" sz="1200" baseline="0" dirty="0" smtClean="0"/>
              <a:t> </a:t>
            </a:r>
            <a:r>
              <a:rPr lang="fr-FR" sz="1200" baseline="0" dirty="0" err="1" smtClean="0"/>
              <a:t>expi</a:t>
            </a:r>
            <a:r>
              <a:rPr lang="fr-FR" sz="1200" baseline="0" dirty="0" smtClean="0"/>
              <a:t> ti </a:t>
            </a:r>
            <a:r>
              <a:rPr lang="fr-FR" sz="1200" baseline="0" dirty="0" err="1" smtClean="0"/>
              <a:t>texpi</a:t>
            </a:r>
            <a:r>
              <a:rPr lang="fr-FR" sz="1200" baseline="0" dirty="0" smtClean="0"/>
              <a:t> et pause</a:t>
            </a:r>
          </a:p>
          <a:p>
            <a:r>
              <a:rPr lang="fr-FR" sz="1200" kern="1200" dirty="0" err="1" smtClean="0">
                <a:solidFill>
                  <a:schemeClr val="tx1"/>
                </a:solidFill>
                <a:effectLst/>
                <a:latin typeface="+mn-lt"/>
                <a:ea typeface="+mn-ea"/>
                <a:cs typeface="+mn-cs"/>
              </a:rPr>
              <a:t>Cough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assist</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1 à 2 sessions par jour, à distance des repas et du coucher</a:t>
            </a:r>
          </a:p>
          <a:p>
            <a:r>
              <a:rPr lang="fr-FR" sz="1200" kern="1200" dirty="0" smtClean="0">
                <a:solidFill>
                  <a:schemeClr val="tx1"/>
                </a:solidFill>
                <a:effectLst/>
                <a:latin typeface="+mn-lt"/>
                <a:ea typeface="+mn-ea"/>
                <a:cs typeface="+mn-cs"/>
              </a:rPr>
              <a:t>Démarrage en mode manuel</a:t>
            </a:r>
          </a:p>
          <a:p>
            <a:r>
              <a:rPr lang="fr-FR" sz="1200" kern="1200" dirty="0" smtClean="0">
                <a:solidFill>
                  <a:schemeClr val="tx1"/>
                </a:solidFill>
                <a:effectLst/>
                <a:latin typeface="+mn-lt"/>
                <a:ea typeface="+mn-ea"/>
                <a:cs typeface="+mn-cs"/>
              </a:rPr>
              <a:t>Débuter avec pressions faibles : + 15 à +20, -15 à -20 puis augmenter au cours de la séance</a:t>
            </a:r>
          </a:p>
          <a:p>
            <a:r>
              <a:rPr lang="fr-FR" sz="1200" kern="1200" dirty="0" smtClean="0">
                <a:solidFill>
                  <a:schemeClr val="tx1"/>
                </a:solidFill>
                <a:effectLst/>
                <a:latin typeface="+mn-lt"/>
                <a:ea typeface="+mn-ea"/>
                <a:cs typeface="+mn-cs"/>
              </a:rPr>
              <a:t>Pressions optimales chez adulte : + 30/-30 à +40/-40</a:t>
            </a:r>
          </a:p>
          <a:p>
            <a:r>
              <a:rPr lang="fr-FR" sz="1200" kern="1200" dirty="0" smtClean="0">
                <a:solidFill>
                  <a:schemeClr val="tx1"/>
                </a:solidFill>
                <a:effectLst/>
                <a:latin typeface="+mn-lt"/>
                <a:ea typeface="+mn-ea"/>
                <a:cs typeface="+mn-cs"/>
              </a:rPr>
              <a:t>3 à 5 cycles séparés d’1 à 3 sec</a:t>
            </a:r>
          </a:p>
          <a:p>
            <a:r>
              <a:rPr lang="fr-FR" sz="1200" kern="1200" dirty="0" smtClean="0">
                <a:solidFill>
                  <a:schemeClr val="tx1"/>
                </a:solidFill>
                <a:effectLst/>
                <a:latin typeface="+mn-lt"/>
                <a:ea typeface="+mn-ea"/>
                <a:cs typeface="+mn-cs"/>
              </a:rPr>
              <a:t>Masque facial, embout buccal et sur trachéotomie</a:t>
            </a:r>
          </a:p>
          <a:p>
            <a:r>
              <a:rPr lang="fr-FR" dirty="0" smtClean="0"/>
              <a:t/>
            </a:r>
            <a:br>
              <a:rPr lang="fr-FR" dirty="0" smtClean="0"/>
            </a:b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6129CB3D-2B46-4DD2-959C-6ECA05B03B05}" type="slidenum">
              <a:rPr lang="fr-FR" smtClean="0"/>
              <a:t>17</a:t>
            </a:fld>
            <a:endParaRPr lang="fr-FR"/>
          </a:p>
        </p:txBody>
      </p:sp>
    </p:spTree>
    <p:extLst>
      <p:ext uri="{BB962C8B-B14F-4D97-AF65-F5344CB8AC3E}">
        <p14:creationId xmlns:p14="http://schemas.microsoft.com/office/powerpoint/2010/main" val="244771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Percussion = </a:t>
            </a:r>
            <a:r>
              <a:rPr lang="fr-FR" dirty="0" err="1" smtClean="0"/>
              <a:t>Ventillation</a:t>
            </a:r>
            <a:r>
              <a:rPr lang="fr-FR" dirty="0" smtClean="0"/>
              <a:t> haute fréquence en circuit ouvert</a:t>
            </a:r>
          </a:p>
          <a:p>
            <a:r>
              <a:rPr lang="fr-FR" sz="1200" b="0" i="0" u="none" strike="noStrike" kern="1200" baseline="0" dirty="0" smtClean="0">
                <a:solidFill>
                  <a:schemeClr val="tx1"/>
                </a:solidFill>
                <a:latin typeface="+mn-lt"/>
                <a:ea typeface="+mn-ea"/>
                <a:cs typeface="+mn-cs"/>
              </a:rPr>
              <a:t>créer dans les voies respiratoires des mini-volumes courants pulsé à haute fréquence </a:t>
            </a:r>
          </a:p>
          <a:p>
            <a:r>
              <a:rPr lang="fr-FR" sz="1200" b="0" i="0" kern="1200" dirty="0" smtClean="0">
                <a:solidFill>
                  <a:schemeClr val="tx1"/>
                </a:solidFill>
                <a:effectLst/>
                <a:latin typeface="+mn-lt"/>
                <a:ea typeface="+mn-ea"/>
                <a:cs typeface="+mn-cs"/>
              </a:rPr>
              <a:t>Les vibrations </a:t>
            </a:r>
            <a:r>
              <a:rPr lang="fr-FR" sz="1200" b="0" i="0" kern="1200" dirty="0" err="1" smtClean="0">
                <a:solidFill>
                  <a:schemeClr val="tx1"/>
                </a:solidFill>
                <a:effectLst/>
                <a:latin typeface="+mn-lt"/>
                <a:ea typeface="+mn-ea"/>
                <a:cs typeface="+mn-cs"/>
              </a:rPr>
              <a:t>intrapulmonaires</a:t>
            </a:r>
            <a:r>
              <a:rPr lang="fr-FR" sz="1200" b="0" i="0" kern="1200" dirty="0" smtClean="0">
                <a:solidFill>
                  <a:schemeClr val="tx1"/>
                </a:solidFill>
                <a:effectLst/>
                <a:latin typeface="+mn-lt"/>
                <a:ea typeface="+mn-ea"/>
                <a:cs typeface="+mn-cs"/>
              </a:rPr>
              <a:t> ainsi</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créées engendrent de plus grands débits d’air à</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l’expiration qu’à l’inspiration, ce qui pourrait expliquer</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une aide passive au transport des sécrétions vers la</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trachée</a:t>
            </a:r>
            <a:r>
              <a:rPr lang="fr-FR" dirty="0" smtClean="0"/>
              <a:t> </a:t>
            </a:r>
          </a:p>
          <a:p>
            <a:r>
              <a:rPr lang="fr-FR" sz="1200" b="0" i="0" kern="1200" dirty="0" smtClean="0">
                <a:solidFill>
                  <a:schemeClr val="tx1"/>
                </a:solidFill>
                <a:effectLst/>
                <a:latin typeface="+mn-lt"/>
                <a:ea typeface="+mn-ea"/>
                <a:cs typeface="+mn-cs"/>
              </a:rPr>
              <a:t>Il pourrait être très utile pour</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recruter du territoire pulmonaire</a:t>
            </a:r>
            <a:r>
              <a:rPr lang="fr-FR" dirty="0" smtClean="0"/>
              <a:t> </a:t>
            </a:r>
          </a:p>
          <a:p>
            <a:r>
              <a:rPr lang="fr-FR" dirty="0" smtClean="0"/>
              <a:t>Aucune coopération nécessaire</a:t>
            </a:r>
          </a:p>
          <a:p>
            <a:r>
              <a:rPr lang="fr-FR" sz="1200" b="0" i="0" kern="1200" dirty="0" smtClean="0">
                <a:solidFill>
                  <a:schemeClr val="tx1"/>
                </a:solidFill>
                <a:effectLst/>
                <a:latin typeface="+mn-lt"/>
                <a:ea typeface="+mn-ea"/>
                <a:cs typeface="+mn-cs"/>
              </a:rPr>
              <a:t>Le masque nasal</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sera préféré au masque </a:t>
            </a:r>
            <a:r>
              <a:rPr lang="fr-FR" sz="1200" b="0" i="0" kern="1200" dirty="0" err="1" smtClean="0">
                <a:solidFill>
                  <a:schemeClr val="tx1"/>
                </a:solidFill>
                <a:effectLst/>
                <a:latin typeface="+mn-lt"/>
                <a:ea typeface="+mn-ea"/>
                <a:cs typeface="+mn-cs"/>
              </a:rPr>
              <a:t>nasobuccal</a:t>
            </a:r>
            <a:r>
              <a:rPr lang="fr-FR" dirty="0" smtClean="0"/>
              <a:t> </a:t>
            </a:r>
            <a:br>
              <a:rPr lang="fr-FR" dirty="0" smtClean="0"/>
            </a:br>
            <a:r>
              <a:rPr lang="fr-FR" dirty="0" smtClean="0"/>
              <a:t/>
            </a:r>
            <a:br>
              <a:rPr lang="fr-FR" dirty="0" smtClean="0"/>
            </a:b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err="1" smtClean="0">
                <a:solidFill>
                  <a:schemeClr val="tx1"/>
                </a:solidFill>
                <a:latin typeface="+mn-lt"/>
                <a:ea typeface="+mn-ea"/>
                <a:cs typeface="+mn-cs"/>
              </a:rPr>
              <a:t>Pegaso</a:t>
            </a:r>
            <a:r>
              <a:rPr lang="fr-FR" sz="1200" b="0" i="0" u="none" strike="noStrike" kern="1200" baseline="0" dirty="0" smtClean="0">
                <a:solidFill>
                  <a:schemeClr val="tx1"/>
                </a:solidFill>
                <a:latin typeface="+mn-lt"/>
                <a:ea typeface="+mn-ea"/>
                <a:cs typeface="+mn-cs"/>
              </a:rPr>
              <a:t> et </a:t>
            </a:r>
            <a:r>
              <a:rPr lang="fr-FR" sz="1200" b="0" i="0" u="none" strike="noStrike" kern="1200" baseline="0" dirty="0" err="1" smtClean="0">
                <a:solidFill>
                  <a:schemeClr val="tx1"/>
                </a:solidFill>
                <a:latin typeface="+mn-lt"/>
                <a:ea typeface="+mn-ea"/>
                <a:cs typeface="+mn-cs"/>
              </a:rPr>
              <a:t>mediflux</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comfort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cough</a:t>
            </a:r>
            <a:r>
              <a:rPr lang="fr-FR" sz="1200" b="0" i="0" u="none" strike="noStrike" kern="1200" baseline="0" dirty="0" smtClean="0">
                <a:solidFill>
                  <a:schemeClr val="tx1"/>
                </a:solidFill>
                <a:latin typeface="+mn-lt"/>
                <a:ea typeface="+mn-ea"/>
                <a:cs typeface="+mn-cs"/>
              </a:rPr>
              <a:t> 2</a:t>
            </a:r>
          </a:p>
          <a:p>
            <a:r>
              <a:rPr lang="fr-FR" sz="1200" b="0" i="0" u="none" strike="noStrike" kern="1200" baseline="0" dirty="0" err="1" smtClean="0">
                <a:solidFill>
                  <a:schemeClr val="tx1"/>
                </a:solidFill>
                <a:latin typeface="+mn-lt"/>
                <a:ea typeface="+mn-ea"/>
                <a:cs typeface="+mn-cs"/>
              </a:rPr>
              <a:t>Percu</a:t>
            </a:r>
            <a:r>
              <a:rPr lang="fr-FR" sz="1200" b="0" i="0" u="none" strike="noStrike" kern="1200" baseline="0" dirty="0" smtClean="0">
                <a:solidFill>
                  <a:schemeClr val="tx1"/>
                </a:solidFill>
                <a:latin typeface="+mn-lt"/>
                <a:ea typeface="+mn-ea"/>
                <a:cs typeface="+mn-cs"/>
              </a:rPr>
              <a:t> + MIE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Q° Elisabeth: </a:t>
            </a:r>
            <a:r>
              <a:rPr lang="fr-FR" sz="1200" b="1" kern="1200" dirty="0" err="1" smtClean="0">
                <a:solidFill>
                  <a:schemeClr val="tx1"/>
                </a:solidFill>
                <a:effectLst/>
                <a:latin typeface="+mn-lt"/>
                <a:ea typeface="+mn-ea"/>
                <a:cs typeface="+mn-cs"/>
              </a:rPr>
              <a:t>Percussionnaire</a:t>
            </a:r>
            <a:r>
              <a:rPr lang="fr-FR" sz="1200" b="1" kern="1200" dirty="0" smtClean="0">
                <a:solidFill>
                  <a:schemeClr val="tx1"/>
                </a:solidFill>
                <a:effectLst/>
                <a:latin typeface="+mn-lt"/>
                <a:ea typeface="+mn-ea"/>
                <a:cs typeface="+mn-cs"/>
              </a:rPr>
              <a:t> et kiné </a:t>
            </a:r>
            <a:r>
              <a:rPr lang="fr-FR" sz="1200" b="1" kern="1200" dirty="0" err="1" smtClean="0">
                <a:solidFill>
                  <a:schemeClr val="tx1"/>
                </a:solidFill>
                <a:effectLst/>
                <a:latin typeface="+mn-lt"/>
                <a:ea typeface="+mn-ea"/>
                <a:cs typeface="+mn-cs"/>
              </a:rPr>
              <a:t>respi</a:t>
            </a:r>
            <a:r>
              <a:rPr lang="fr-FR" sz="1200" b="1" kern="1200" dirty="0" smtClean="0">
                <a:solidFill>
                  <a:schemeClr val="tx1"/>
                </a:solidFill>
                <a:effectLst/>
                <a:latin typeface="+mn-lt"/>
                <a:ea typeface="+mn-ea"/>
                <a:cs typeface="+mn-cs"/>
              </a:rPr>
              <a:t> au domicile est-ce réaliste ? A quel rythme ? </a:t>
            </a:r>
          </a:p>
        </p:txBody>
      </p:sp>
      <p:sp>
        <p:nvSpPr>
          <p:cNvPr id="4" name="Espace réservé du numéro de diapositive 3"/>
          <p:cNvSpPr>
            <a:spLocks noGrp="1"/>
          </p:cNvSpPr>
          <p:nvPr>
            <p:ph type="sldNum" sz="quarter" idx="10"/>
          </p:nvPr>
        </p:nvSpPr>
        <p:spPr/>
        <p:txBody>
          <a:bodyPr/>
          <a:lstStyle/>
          <a:p>
            <a:fld id="{6129CB3D-2B46-4DD2-959C-6ECA05B03B05}" type="slidenum">
              <a:rPr lang="fr-FR" smtClean="0"/>
              <a:t>18</a:t>
            </a:fld>
            <a:endParaRPr lang="fr-FR"/>
          </a:p>
        </p:txBody>
      </p:sp>
    </p:spTree>
    <p:extLst>
      <p:ext uri="{BB962C8B-B14F-4D97-AF65-F5344CB8AC3E}">
        <p14:creationId xmlns:p14="http://schemas.microsoft.com/office/powerpoint/2010/main" val="1836029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mobilisation thoracique : pas</a:t>
            </a:r>
            <a:r>
              <a:rPr lang="fr-FR" baseline="0" dirty="0" smtClean="0"/>
              <a:t> chez le </a:t>
            </a:r>
            <a:r>
              <a:rPr lang="fr-FR" baseline="0" dirty="0" err="1" smtClean="0"/>
              <a:t>polyH</a:t>
            </a:r>
            <a:endParaRPr lang="fr-FR" baseline="0" dirty="0" smtClean="0"/>
          </a:p>
          <a:p>
            <a:r>
              <a:rPr lang="fr-FR" baseline="0" dirty="0" smtClean="0"/>
              <a:t>Pas de déclenchement </a:t>
            </a:r>
            <a:r>
              <a:rPr lang="fr-FR" baseline="0" dirty="0" err="1" smtClean="0"/>
              <a:t>inspi</a:t>
            </a:r>
            <a:r>
              <a:rPr lang="fr-FR" baseline="0" dirty="0" smtClean="0"/>
              <a:t> sur la plupart des enfants </a:t>
            </a:r>
            <a:r>
              <a:rPr lang="fr-FR" baseline="0" dirty="0" err="1" smtClean="0"/>
              <a:t>polyH</a:t>
            </a:r>
            <a:r>
              <a:rPr lang="fr-FR" baseline="0" dirty="0" smtClean="0"/>
              <a:t> +++</a:t>
            </a:r>
          </a:p>
          <a:p>
            <a:r>
              <a:rPr lang="fr-FR" baseline="0" dirty="0" smtClean="0"/>
              <a:t>Donc dispositif peu adapté a cette population d’enfants +++</a:t>
            </a:r>
            <a:endParaRPr lang="fr-FR" dirty="0"/>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19</a:t>
            </a:fld>
            <a:endParaRPr lang="fr-FR"/>
          </a:p>
        </p:txBody>
      </p:sp>
    </p:spTree>
    <p:extLst>
      <p:ext uri="{BB962C8B-B14F-4D97-AF65-F5344CB8AC3E}">
        <p14:creationId xmlns:p14="http://schemas.microsoft.com/office/powerpoint/2010/main" val="2585072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séances d’</a:t>
            </a:r>
            <a:r>
              <a:rPr lang="fr-FR" sz="1200" b="0" i="0" u="none" strike="noStrike" kern="1200" baseline="0" dirty="0" err="1" smtClean="0">
                <a:solidFill>
                  <a:schemeClr val="tx1"/>
                </a:solidFill>
                <a:latin typeface="+mn-lt"/>
                <a:ea typeface="+mn-ea"/>
                <a:cs typeface="+mn-cs"/>
              </a:rPr>
              <a:t>hyperinsufflation</a:t>
            </a:r>
            <a:r>
              <a:rPr lang="fr-FR" sz="1200" b="0" i="0" u="none" strike="noStrike" kern="1200" baseline="0" dirty="0" smtClean="0">
                <a:solidFill>
                  <a:schemeClr val="tx1"/>
                </a:solidFill>
                <a:latin typeface="+mn-lt"/>
                <a:ea typeface="+mn-ea"/>
                <a:cs typeface="+mn-cs"/>
              </a:rPr>
              <a:t> doivent être systématiquement associées à des changements de position (Fig. 5). Guérin et al. [6] ont en effet bien montré que les séances en décubitus dorsal conduisent uniquement à une hyperinflation de la partie pulmonaire antérieure. En décubitus latéral (droit et gauche), la distribution de la ventilation à travers les poumons est plus homogène. Le recrutement de l’ensemble des territoires pulmonaires permet un drainage bronchique plus important. </a:t>
            </a:r>
            <a:endParaRPr lang="fr-FR" dirty="0"/>
          </a:p>
        </p:txBody>
      </p:sp>
      <p:sp>
        <p:nvSpPr>
          <p:cNvPr id="4" name="Espace réservé du numéro de diapositive 3"/>
          <p:cNvSpPr>
            <a:spLocks noGrp="1"/>
          </p:cNvSpPr>
          <p:nvPr>
            <p:ph type="sldNum" sz="quarter" idx="10"/>
          </p:nvPr>
        </p:nvSpPr>
        <p:spPr/>
        <p:txBody>
          <a:bodyPr/>
          <a:lstStyle/>
          <a:p>
            <a:fld id="{6129CB3D-2B46-4DD2-959C-6ECA05B03B05}" type="slidenum">
              <a:rPr lang="fr-FR" smtClean="0"/>
              <a:t>20</a:t>
            </a:fld>
            <a:endParaRPr lang="fr-FR"/>
          </a:p>
        </p:txBody>
      </p:sp>
    </p:spTree>
    <p:extLst>
      <p:ext uri="{BB962C8B-B14F-4D97-AF65-F5344CB8AC3E}">
        <p14:creationId xmlns:p14="http://schemas.microsoft.com/office/powerpoint/2010/main" val="1968342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21</a:t>
            </a:fld>
            <a:endParaRPr lang="fr-FR"/>
          </a:p>
        </p:txBody>
      </p:sp>
    </p:spTree>
    <p:extLst>
      <p:ext uri="{BB962C8B-B14F-4D97-AF65-F5344CB8AC3E}">
        <p14:creationId xmlns:p14="http://schemas.microsoft.com/office/powerpoint/2010/main" val="589155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Q°2 Elisabeth En SSR on s’aperçoit, quand on met en place un scope nocturne on s’aperçoit des désaturations habituelles souvent positionnelles : les soignants </a:t>
            </a:r>
            <a:r>
              <a:rPr lang="fr-FR" sz="1200" b="1" kern="1200" dirty="0" err="1" smtClean="0">
                <a:solidFill>
                  <a:schemeClr val="tx1"/>
                </a:solidFill>
                <a:effectLst/>
                <a:latin typeface="+mn-lt"/>
                <a:ea typeface="+mn-ea"/>
                <a:cs typeface="+mn-cs"/>
              </a:rPr>
              <a:t>rré</a:t>
            </a:r>
            <a:r>
              <a:rPr lang="fr-FR" sz="1200" b="1" kern="1200" dirty="0" smtClean="0">
                <a:solidFill>
                  <a:schemeClr val="tx1"/>
                </a:solidFill>
                <a:effectLst/>
                <a:latin typeface="+mn-lt"/>
                <a:ea typeface="+mn-ea"/>
                <a:cs typeface="+mn-cs"/>
              </a:rPr>
              <a:t>-installent l’enfant régulièrement dans la nuit. Puis nous on a un peu tendance à mettre 1l O2 la nuit avec du coup de meilleures saturations et des enfants qui vont mieux. Moins facile à faire au domicile et en établissement médicosocial. Pareil pour les aspirations régulières.</a:t>
            </a:r>
          </a:p>
          <a:p>
            <a:endParaRPr lang="fr-FR" dirty="0"/>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22</a:t>
            </a:fld>
            <a:endParaRPr lang="fr-FR"/>
          </a:p>
        </p:txBody>
      </p:sp>
    </p:spTree>
    <p:extLst>
      <p:ext uri="{BB962C8B-B14F-4D97-AF65-F5344CB8AC3E}">
        <p14:creationId xmlns:p14="http://schemas.microsoft.com/office/powerpoint/2010/main" val="300375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La spasticité</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et/ou la paralysie des muscles squelettiques du tronc et</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des membres porte une responsabilité dans la genèse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des troubles : l’hypertonie et la rigidité de repos, les contractions musculaires, le défaut de relâchement, les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anomalies de la commande motrice, la faiblesse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musculaire perturbent les mécanismes de coordination</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entre respiration, déglutition et expression vocale. Ces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troubles compromettent les mécanismes protecteurs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comme la toux et l’expectoration. Il en résulte un risque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de fausses routes, de stase et de surinfections </a:t>
            </a:r>
            <a:r>
              <a:rPr lang="fr-FR" sz="1200" b="0" i="0" kern="1200" dirty="0" err="1" smtClean="0">
                <a:solidFill>
                  <a:schemeClr val="tx1"/>
                </a:solidFill>
                <a:effectLst/>
                <a:latin typeface="+mn-lt"/>
                <a:ea typeface="+mn-ea"/>
                <a:cs typeface="+mn-cs"/>
              </a:rPr>
              <a:t>bronchopulmonaires</a:t>
            </a:r>
            <a:r>
              <a:rPr lang="fr-FR" sz="1200" b="0" i="0" kern="1200" dirty="0" smtClean="0">
                <a:solidFill>
                  <a:schemeClr val="tx1"/>
                </a:solidFill>
                <a:effectLst/>
                <a:latin typeface="+mn-lt"/>
                <a:ea typeface="+mn-ea"/>
                <a:cs typeface="+mn-cs"/>
              </a:rPr>
              <a:t>.</a:t>
            </a:r>
            <a:r>
              <a:rPr lang="fr-FR" dirty="0" smtClean="0"/>
              <a:t> </a:t>
            </a:r>
          </a:p>
          <a:p>
            <a:r>
              <a:rPr lang="fr-FR" dirty="0" smtClean="0"/>
              <a:t>Tenue de </a:t>
            </a:r>
            <a:r>
              <a:rPr lang="fr-FR" dirty="0" err="1" smtClean="0"/>
              <a:t>tete</a:t>
            </a:r>
            <a:r>
              <a:rPr lang="fr-FR" dirty="0" smtClean="0"/>
              <a:t> inefficace et </a:t>
            </a:r>
            <a:r>
              <a:rPr lang="fr-FR" dirty="0" err="1" smtClean="0"/>
              <a:t>deformation</a:t>
            </a:r>
            <a:r>
              <a:rPr lang="fr-FR" dirty="0" smtClean="0"/>
              <a:t> par scoliose lombaire entraine des difficultés dans la mécanique ventilatoire. Mouvements anormaux, </a:t>
            </a:r>
            <a:r>
              <a:rPr lang="fr-FR" dirty="0" err="1" smtClean="0"/>
              <a:t>epilepsie</a:t>
            </a:r>
            <a:r>
              <a:rPr lang="fr-FR" dirty="0" smtClean="0"/>
              <a:t>, douleurs sont des facteurs inhibant la respiration</a:t>
            </a:r>
            <a:br>
              <a:rPr lang="fr-FR" dirty="0" smtClean="0"/>
            </a:br>
            <a:r>
              <a:rPr lang="fr-FR" dirty="0" smtClean="0"/>
              <a:t>Défaut de croissance thoracique du fait des déformations</a:t>
            </a:r>
          </a:p>
          <a:p>
            <a:r>
              <a:rPr lang="fr-FR" sz="1200" b="0" i="0" kern="1200" dirty="0" smtClean="0">
                <a:solidFill>
                  <a:schemeClr val="tx1"/>
                </a:solidFill>
                <a:effectLst/>
                <a:latin typeface="+mn-lt"/>
                <a:ea typeface="+mn-ea"/>
                <a:cs typeface="+mn-cs"/>
              </a:rPr>
              <a:t>L’étude anatomopathologique de poumons d’enfants porteurs de scolioses sévère décédés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montre des zones d’hypoplasie avec simplification</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alvéolaire, expliquant la réduction de la capacité vitale</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et la perte de capacité de diffusion proportionnelles à la</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gravité de la déformation rachidienne.</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5</a:t>
            </a:fld>
            <a:endParaRPr lang="fr-FR"/>
          </a:p>
        </p:txBody>
      </p:sp>
    </p:spTree>
    <p:extLst>
      <p:ext uri="{BB962C8B-B14F-4D97-AF65-F5344CB8AC3E}">
        <p14:creationId xmlns:p14="http://schemas.microsoft.com/office/powerpoint/2010/main" val="1964294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23</a:t>
            </a:fld>
            <a:endParaRPr lang="fr-FR"/>
          </a:p>
        </p:txBody>
      </p:sp>
    </p:spTree>
    <p:extLst>
      <p:ext uri="{BB962C8B-B14F-4D97-AF65-F5344CB8AC3E}">
        <p14:creationId xmlns:p14="http://schemas.microsoft.com/office/powerpoint/2010/main" val="1508796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CONTRAT +++</a:t>
            </a:r>
          </a:p>
          <a:p>
            <a:pPr marL="171450" indent="-171450">
              <a:buFont typeface="Arial" panose="020B0604020202020204" pitchFamily="34" charset="0"/>
              <a:buChar char="•"/>
            </a:pPr>
            <a:r>
              <a:rPr lang="en-US" sz="1200" b="0" i="0" u="none" strike="noStrike" kern="1200" baseline="0" dirty="0" err="1" smtClean="0">
                <a:solidFill>
                  <a:schemeClr val="tx1"/>
                </a:solidFill>
                <a:latin typeface="+mn-lt"/>
                <a:ea typeface="+mn-ea"/>
                <a:cs typeface="+mn-cs"/>
              </a:rPr>
              <a:t>Rarement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enregistrement</a:t>
            </a:r>
            <a:r>
              <a:rPr lang="en-US" sz="1200" b="0" i="0" u="none" strike="noStrike" kern="1200" baseline="0" dirty="0" smtClean="0">
                <a:solidFill>
                  <a:schemeClr val="tx1"/>
                </a:solidFill>
                <a:latin typeface="+mn-lt"/>
                <a:ea typeface="+mn-ea"/>
                <a:cs typeface="+mn-cs"/>
              </a:rPr>
              <a:t> des </a:t>
            </a:r>
            <a:r>
              <a:rPr lang="en-US" sz="1200" b="0" i="0" u="none" strike="noStrike" kern="1200" baseline="0" dirty="0" err="1" smtClean="0">
                <a:solidFill>
                  <a:schemeClr val="tx1"/>
                </a:solidFill>
                <a:latin typeface="+mn-lt"/>
                <a:ea typeface="+mn-ea"/>
                <a:cs typeface="+mn-cs"/>
              </a:rPr>
              <a:t>polyhandicapés</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err="1" smtClean="0">
                <a:solidFill>
                  <a:schemeClr val="tx1"/>
                </a:solidFill>
                <a:latin typeface="+mn-lt"/>
                <a:ea typeface="+mn-ea"/>
                <a:cs typeface="+mn-cs"/>
              </a:rPr>
              <a:t>Discussioon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multidisciplinaire</a:t>
            </a:r>
            <a:r>
              <a:rPr lang="en-US" sz="1200" b="0" i="0" u="none" strike="noStrike" kern="1200" baseline="0" dirty="0" smtClean="0">
                <a:solidFill>
                  <a:schemeClr val="tx1"/>
                </a:solidFill>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6129CB3D-2B46-4DD2-959C-6ECA05B03B05}" type="slidenum">
              <a:rPr lang="fr-FR" smtClean="0"/>
              <a:t>24</a:t>
            </a:fld>
            <a:endParaRPr lang="fr-FR"/>
          </a:p>
        </p:txBody>
      </p:sp>
    </p:spTree>
    <p:extLst>
      <p:ext uri="{BB962C8B-B14F-4D97-AF65-F5344CB8AC3E}">
        <p14:creationId xmlns:p14="http://schemas.microsoft.com/office/powerpoint/2010/main" val="3238599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On parle de SAS lorsque l’index d’apnée/</a:t>
            </a:r>
            <a:r>
              <a:rPr lang="fr-FR" sz="1200" b="0" i="0" u="none" strike="noStrike" kern="1200" baseline="0" dirty="0" err="1" smtClean="0">
                <a:solidFill>
                  <a:schemeClr val="tx1"/>
                </a:solidFill>
                <a:latin typeface="+mn-lt"/>
                <a:ea typeface="+mn-ea"/>
                <a:cs typeface="+mn-cs"/>
              </a:rPr>
              <a:t>hypopnée</a:t>
            </a:r>
            <a:r>
              <a:rPr lang="fr-FR" sz="1200" b="0" i="0" u="none" strike="noStrike" kern="1200" baseline="0" dirty="0" smtClean="0">
                <a:solidFill>
                  <a:schemeClr val="tx1"/>
                </a:solidFill>
                <a:latin typeface="+mn-lt"/>
                <a:ea typeface="+mn-ea"/>
                <a:cs typeface="+mn-cs"/>
              </a:rPr>
              <a:t> (IAH) est supérieur à dix par heure (une pour les enfants). Si celles-ci sont essentiellement obstructives,</a:t>
            </a: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On précise syndrome d’apnée obstructive du sommeil (SAOS) ;</a:t>
            </a: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On recommande de traiter le SAOS pour un IAH supérieur ou égal à trente par heure chez l’adulte (IAH &gt; 5/h pour l’enfant et PPC si IA &gt;5 ou </a:t>
            </a:r>
            <a:r>
              <a:rPr lang="fr-FR" sz="1200" b="0" i="0" u="none" strike="noStrike" kern="1200" baseline="0" dirty="0" err="1" smtClean="0">
                <a:solidFill>
                  <a:schemeClr val="tx1"/>
                </a:solidFill>
                <a:latin typeface="+mn-lt"/>
                <a:ea typeface="+mn-ea"/>
                <a:cs typeface="+mn-cs"/>
              </a:rPr>
              <a:t>IAHo</a:t>
            </a:r>
            <a:r>
              <a:rPr lang="fr-FR" sz="1200" b="0" i="0" u="none" strike="noStrike" kern="1200" baseline="0" dirty="0" smtClean="0">
                <a:solidFill>
                  <a:schemeClr val="tx1"/>
                </a:solidFill>
                <a:latin typeface="+mn-lt"/>
                <a:ea typeface="+mn-ea"/>
                <a:cs typeface="+mn-cs"/>
              </a:rPr>
              <a:t> &gt;10) ;</a:t>
            </a:r>
          </a:p>
          <a:p>
            <a:r>
              <a:rPr lang="fr-FR" sz="1200" b="0" i="0" u="none" strike="noStrike" kern="1200" baseline="0" dirty="0" smtClean="0">
                <a:solidFill>
                  <a:schemeClr val="tx1"/>
                </a:solidFill>
                <a:latin typeface="+mn-lt"/>
                <a:ea typeface="+mn-ea"/>
                <a:cs typeface="+mn-cs"/>
              </a:rPr>
              <a:t> sur la plupart des appareils de polygraphie, il existe un logiciel de traitement automatique des données. La lecture et le comptage manuel, sont hautement</a:t>
            </a:r>
          </a:p>
          <a:p>
            <a:r>
              <a:rPr lang="fr-FR" sz="1200" b="0" i="0" u="none" strike="noStrike" kern="1200" baseline="0" dirty="0" smtClean="0">
                <a:solidFill>
                  <a:schemeClr val="tx1"/>
                </a:solidFill>
                <a:latin typeface="+mn-lt"/>
                <a:ea typeface="+mn-ea"/>
                <a:cs typeface="+mn-cs"/>
              </a:rPr>
              <a:t>recommandés. Il y a effectivement une différence importante entre les deux manières d’établir un IAH.</a:t>
            </a:r>
          </a:p>
          <a:p>
            <a:endParaRPr lang="fr-F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Les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respiratoires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stimulent</a:t>
            </a:r>
            <a:r>
              <a:rPr lang="en-US" sz="1200" b="0" i="0" u="none" strike="noStrike" kern="1200" baseline="0" dirty="0" smtClean="0">
                <a:solidFill>
                  <a:schemeClr val="tx1"/>
                </a:solidFill>
                <a:latin typeface="+mn-lt"/>
                <a:ea typeface="+mn-ea"/>
                <a:cs typeface="+mn-cs"/>
              </a:rPr>
              <a:t> la contraction des muscles </a:t>
            </a:r>
            <a:r>
              <a:rPr lang="en-US" sz="1200" b="0" i="0" u="none" strike="noStrike" kern="1200" baseline="0" dirty="0" err="1" smtClean="0">
                <a:solidFill>
                  <a:schemeClr val="tx1"/>
                </a:solidFill>
                <a:latin typeface="+mn-lt"/>
                <a:ea typeface="+mn-ea"/>
                <a:cs typeface="+mn-cs"/>
              </a:rPr>
              <a:t>pharyngés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ce</a:t>
            </a:r>
            <a:r>
              <a:rPr lang="en-US" sz="1200" b="0" i="0" u="none" strike="noStrike" kern="1200" baseline="0" dirty="0" smtClean="0">
                <a:solidFill>
                  <a:schemeClr val="tx1"/>
                </a:solidFill>
                <a:latin typeface="+mn-lt"/>
                <a:ea typeface="+mn-ea"/>
                <a:cs typeface="+mn-cs"/>
              </a:rPr>
              <a:t> qui </a:t>
            </a:r>
            <a:r>
              <a:rPr lang="en-US" sz="1200" b="0" i="0" u="none" strike="noStrike" kern="1200" baseline="0" dirty="0" err="1" smtClean="0">
                <a:solidFill>
                  <a:schemeClr val="tx1"/>
                </a:solidFill>
                <a:latin typeface="+mn-lt"/>
                <a:ea typeface="+mn-ea"/>
                <a:cs typeface="+mn-cs"/>
              </a:rPr>
              <a:t>permet</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rigidifier</a:t>
            </a:r>
            <a:r>
              <a:rPr lang="en-US" sz="1200" b="0" i="0" u="none" strike="noStrike" kern="1200" baseline="0" dirty="0" smtClean="0">
                <a:solidFill>
                  <a:schemeClr val="tx1"/>
                </a:solidFill>
                <a:latin typeface="+mn-lt"/>
                <a:ea typeface="+mn-ea"/>
                <a:cs typeface="+mn-cs"/>
              </a:rPr>
              <a:t> le pharynx </a:t>
            </a:r>
            <a:r>
              <a:rPr lang="en-US" sz="1200" b="0" i="0" u="none" strike="noStrike" kern="1200" baseline="0" dirty="0" err="1" smtClean="0">
                <a:solidFill>
                  <a:schemeClr val="tx1"/>
                </a:solidFill>
                <a:latin typeface="+mn-lt"/>
                <a:ea typeface="+mn-ea"/>
                <a:cs typeface="+mn-cs"/>
              </a:rPr>
              <a:t>avant</a:t>
            </a:r>
            <a:r>
              <a:rPr lang="en-US" sz="1200" b="0" i="0" u="none" strike="noStrike" kern="1200" baseline="0" dirty="0" smtClean="0">
                <a:solidFill>
                  <a:schemeClr val="tx1"/>
                </a:solidFill>
                <a:latin typeface="+mn-lt"/>
                <a:ea typeface="+mn-ea"/>
                <a:cs typeface="+mn-cs"/>
              </a:rPr>
              <a:t> la contraction </a:t>
            </a:r>
            <a:r>
              <a:rPr lang="en-US" sz="1200" b="0" i="0" u="none" strike="noStrike" kern="1200" baseline="0" dirty="0" err="1" smtClean="0">
                <a:solidFill>
                  <a:schemeClr val="tx1"/>
                </a:solidFill>
                <a:latin typeface="+mn-lt"/>
                <a:ea typeface="+mn-ea"/>
                <a:cs typeface="+mn-cs"/>
              </a:rPr>
              <a:t>diaphragmatique</a:t>
            </a:r>
            <a:r>
              <a:rPr lang="en-US" sz="1200" b="0" i="0" u="none" strike="noStrike" kern="1200" baseline="0" dirty="0" smtClean="0">
                <a:solidFill>
                  <a:schemeClr val="tx1"/>
                </a:solidFill>
                <a:latin typeface="+mn-lt"/>
                <a:ea typeface="+mn-ea"/>
                <a:cs typeface="+mn-cs"/>
              </a:rPr>
              <a:t> et la </a:t>
            </a:r>
            <a:r>
              <a:rPr lang="en-US" sz="1200" b="0" i="0" u="none" strike="noStrike" kern="1200" baseline="0" dirty="0" err="1" smtClean="0">
                <a:solidFill>
                  <a:schemeClr val="tx1"/>
                </a:solidFill>
                <a:latin typeface="+mn-lt"/>
                <a:ea typeface="+mn-ea"/>
                <a:cs typeface="+mn-cs"/>
              </a:rPr>
              <a:t>dépression</a:t>
            </a:r>
            <a:r>
              <a:rPr lang="en-US" sz="1200" b="0" i="0" u="none" strike="noStrike" kern="1200" baseline="0" dirty="0" smtClean="0">
                <a:solidFill>
                  <a:schemeClr val="tx1"/>
                </a:solidFill>
                <a:latin typeface="+mn-lt"/>
                <a:ea typeface="+mn-ea"/>
                <a:cs typeface="+mn-cs"/>
              </a:rPr>
              <a:t>, qui </a:t>
            </a:r>
            <a:r>
              <a:rPr lang="en-US" sz="1200" b="0" i="0" u="none" strike="noStrike" kern="1200" baseline="0" dirty="0" err="1" smtClean="0">
                <a:solidFill>
                  <a:schemeClr val="tx1"/>
                </a:solidFill>
                <a:latin typeface="+mn-lt"/>
                <a:ea typeface="+mn-ea"/>
                <a:cs typeface="+mn-cs"/>
              </a:rPr>
              <a:t>s’en</a:t>
            </a:r>
            <a:r>
              <a:rPr lang="en-US" sz="1200" b="0" i="0" u="none" strike="noStrike" kern="1200" baseline="0" dirty="0" smtClean="0">
                <a:solidFill>
                  <a:schemeClr val="tx1"/>
                </a:solidFill>
                <a:latin typeface="+mn-lt"/>
                <a:ea typeface="+mn-ea"/>
                <a:cs typeface="+mn-cs"/>
              </a:rPr>
              <a:t> suit.</a:t>
            </a:r>
          </a:p>
          <a:p>
            <a:endParaRPr lang="fr-FR" dirty="0"/>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25</a:t>
            </a:fld>
            <a:endParaRPr lang="fr-FR"/>
          </a:p>
        </p:txBody>
      </p:sp>
    </p:spTree>
    <p:extLst>
      <p:ext uri="{BB962C8B-B14F-4D97-AF65-F5344CB8AC3E}">
        <p14:creationId xmlns:p14="http://schemas.microsoft.com/office/powerpoint/2010/main" val="412035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Impossibilité de protéger les VAS liée à</a:t>
            </a:r>
            <a:r>
              <a:rPr lang="fr-FR" baseline="0" dirty="0" smtClean="0"/>
              <a:t> une dysfonction bulbaire et/ou sécrétions respiratoires abondantes</a:t>
            </a:r>
          </a:p>
          <a:p>
            <a:r>
              <a:rPr lang="fr-FR" baseline="0" dirty="0" smtClean="0"/>
              <a:t>Manque de coopération du patient ou famille</a:t>
            </a:r>
          </a:p>
          <a:p>
            <a:r>
              <a:rPr lang="fr-FR" baseline="0" dirty="0" smtClean="0"/>
              <a:t>RGO non contrôlé</a:t>
            </a:r>
            <a:endParaRPr lang="fr-FR" dirty="0"/>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26</a:t>
            </a:fld>
            <a:endParaRPr lang="fr-FR"/>
          </a:p>
        </p:txBody>
      </p:sp>
    </p:spTree>
    <p:extLst>
      <p:ext uri="{BB962C8B-B14F-4D97-AF65-F5344CB8AC3E}">
        <p14:creationId xmlns:p14="http://schemas.microsoft.com/office/powerpoint/2010/main" val="3232658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Pour toi quelle place pour le haut débit pour l’enfant polyhandicapé ?</a:t>
            </a:r>
          </a:p>
          <a:p>
            <a:endParaRPr lang="fr-FR" dirty="0"/>
          </a:p>
        </p:txBody>
      </p:sp>
      <p:sp>
        <p:nvSpPr>
          <p:cNvPr id="4" name="Espace réservé du numéro de diapositive 3"/>
          <p:cNvSpPr>
            <a:spLocks noGrp="1"/>
          </p:cNvSpPr>
          <p:nvPr>
            <p:ph type="sldNum" sz="quarter" idx="10"/>
          </p:nvPr>
        </p:nvSpPr>
        <p:spPr/>
        <p:txBody>
          <a:bodyPr/>
          <a:lstStyle/>
          <a:p>
            <a:fld id="{802728C9-63CD-49B2-A6FD-AEFC1761D567}" type="slidenum">
              <a:rPr lang="fr-FR" smtClean="0"/>
              <a:t>27</a:t>
            </a:fld>
            <a:endParaRPr lang="fr-FR"/>
          </a:p>
        </p:txBody>
      </p:sp>
    </p:spTree>
    <p:extLst>
      <p:ext uri="{BB962C8B-B14F-4D97-AF65-F5344CB8AC3E}">
        <p14:creationId xmlns:p14="http://schemas.microsoft.com/office/powerpoint/2010/main" val="905189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 4 ETUDES</a:t>
            </a:r>
          </a:p>
          <a:p>
            <a:r>
              <a:rPr lang="fr-FR" dirty="0" err="1" smtClean="0"/>
              <a:t>sdb</a:t>
            </a:r>
            <a:r>
              <a:rPr lang="fr-FR" dirty="0" smtClean="0"/>
              <a:t>:</a:t>
            </a:r>
            <a:r>
              <a:rPr lang="fr-FR" baseline="0" dirty="0" smtClean="0"/>
              <a:t> </a:t>
            </a:r>
            <a:r>
              <a:rPr lang="fr-FR" baseline="0" dirty="0" err="1" smtClean="0"/>
              <a:t>sleep</a:t>
            </a:r>
            <a:r>
              <a:rPr lang="fr-FR" baseline="0" dirty="0" smtClean="0"/>
              <a:t> </a:t>
            </a:r>
            <a:r>
              <a:rPr lang="fr-FR" baseline="0" dirty="0" err="1" smtClean="0"/>
              <a:t>disorders</a:t>
            </a:r>
            <a:r>
              <a:rPr lang="fr-FR" baseline="0" dirty="0" smtClean="0"/>
              <a:t> </a:t>
            </a:r>
            <a:r>
              <a:rPr lang="fr-FR" baseline="0" dirty="0" err="1" smtClean="0"/>
              <a:t>breathing</a:t>
            </a:r>
            <a:r>
              <a:rPr lang="fr-FR" baseline="0" dirty="0" smtClean="0"/>
              <a:t> </a:t>
            </a:r>
            <a:r>
              <a:rPr lang="fr-FR" baseline="0" dirty="0" err="1" smtClean="0"/>
              <a:t>symptoms</a:t>
            </a:r>
            <a:endParaRPr lang="fr-FR" dirty="0"/>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28</a:t>
            </a:fld>
            <a:endParaRPr lang="fr-FR"/>
          </a:p>
        </p:txBody>
      </p:sp>
    </p:spTree>
    <p:extLst>
      <p:ext uri="{BB962C8B-B14F-4D97-AF65-F5344CB8AC3E}">
        <p14:creationId xmlns:p14="http://schemas.microsoft.com/office/powerpoint/2010/main" val="1366550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 4 ETUDES</a:t>
            </a:r>
          </a:p>
          <a:p>
            <a:r>
              <a:rPr lang="fr-FR" dirty="0" smtClean="0"/>
              <a:t/>
            </a:r>
            <a:br>
              <a:rPr lang="fr-FR" dirty="0" smtClean="0"/>
            </a:br>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29</a:t>
            </a:fld>
            <a:endParaRPr lang="fr-FR"/>
          </a:p>
        </p:txBody>
      </p:sp>
    </p:spTree>
    <p:extLst>
      <p:ext uri="{BB962C8B-B14F-4D97-AF65-F5344CB8AC3E}">
        <p14:creationId xmlns:p14="http://schemas.microsoft.com/office/powerpoint/2010/main" val="536205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protocoles nous aident a avancer. Cela doit être le cas pour les enfants polyhandicapés mais il faut personnaliser</a:t>
            </a:r>
          </a:p>
          <a:p>
            <a:r>
              <a:rPr lang="fr-FR" dirty="0" smtClean="0"/>
              <a:t>Structures de soins hautement techniques : SSR</a:t>
            </a:r>
          </a:p>
          <a:p>
            <a:r>
              <a:rPr lang="fr-FR" dirty="0" smtClean="0"/>
              <a:t>Dans la vie de tous les jours, il y a encore beaucoup à faire pour que ces patients</a:t>
            </a:r>
            <a:r>
              <a:rPr lang="fr-FR" baseline="0" dirty="0" smtClean="0"/>
              <a:t> puissent être pris en charge dans des conditions simplement satisfaisantes</a:t>
            </a:r>
          </a:p>
          <a:p>
            <a:endParaRPr lang="fr-FR" baseline="0" dirty="0" smtClean="0"/>
          </a:p>
        </p:txBody>
      </p:sp>
      <p:sp>
        <p:nvSpPr>
          <p:cNvPr id="4" name="Espace réservé du numéro de diapositive 3"/>
          <p:cNvSpPr>
            <a:spLocks noGrp="1"/>
          </p:cNvSpPr>
          <p:nvPr>
            <p:ph type="sldNum" sz="quarter" idx="10"/>
          </p:nvPr>
        </p:nvSpPr>
        <p:spPr/>
        <p:txBody>
          <a:bodyPr/>
          <a:lstStyle/>
          <a:p>
            <a:fld id="{6129CB3D-2B46-4DD2-959C-6ECA05B03B05}" type="slidenum">
              <a:rPr lang="fr-FR" smtClean="0"/>
              <a:t>32</a:t>
            </a:fld>
            <a:endParaRPr lang="fr-FR"/>
          </a:p>
        </p:txBody>
      </p:sp>
    </p:spTree>
    <p:extLst>
      <p:ext uri="{BB962C8B-B14F-4D97-AF65-F5344CB8AC3E}">
        <p14:creationId xmlns:p14="http://schemas.microsoft.com/office/powerpoint/2010/main" val="219685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02728C9-63CD-49B2-A6FD-AEFC1761D567}" type="slidenum">
              <a:rPr lang="fr-FR" smtClean="0"/>
              <a:t>33</a:t>
            </a:fld>
            <a:endParaRPr lang="fr-FR"/>
          </a:p>
        </p:txBody>
      </p:sp>
    </p:spTree>
    <p:extLst>
      <p:ext uri="{BB962C8B-B14F-4D97-AF65-F5344CB8AC3E}">
        <p14:creationId xmlns:p14="http://schemas.microsoft.com/office/powerpoint/2010/main" val="94513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6</a:t>
            </a:fld>
            <a:endParaRPr lang="fr-FR"/>
          </a:p>
        </p:txBody>
      </p:sp>
    </p:spTree>
    <p:extLst>
      <p:ext uri="{BB962C8B-B14F-4D97-AF65-F5344CB8AC3E}">
        <p14:creationId xmlns:p14="http://schemas.microsoft.com/office/powerpoint/2010/main" val="2532880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29CB3D-2B46-4DD2-959C-6ECA05B03B05}" type="slidenum">
              <a:rPr lang="fr-FR" smtClean="0"/>
              <a:t>7</a:t>
            </a:fld>
            <a:endParaRPr lang="fr-FR"/>
          </a:p>
        </p:txBody>
      </p:sp>
    </p:spTree>
    <p:extLst>
      <p:ext uri="{BB962C8B-B14F-4D97-AF65-F5344CB8AC3E}">
        <p14:creationId xmlns:p14="http://schemas.microsoft.com/office/powerpoint/2010/main" val="27593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5.2. Enfants âgés de 2 à 10 ans</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Une revaccination après trois ans ne doit être envisagée uniquement si les enfants présentent un risque élevé d’infection à pneumocoques (par exemple patients atteints d'un syndrome néphrotique, de drépanocytose ou </a:t>
            </a:r>
            <a:r>
              <a:rPr lang="fr-FR" sz="1200" b="0" i="0" kern="1200" dirty="0" err="1" smtClean="0">
                <a:solidFill>
                  <a:schemeClr val="tx1"/>
                </a:solidFill>
                <a:effectLst/>
                <a:latin typeface="+mn-lt"/>
                <a:ea typeface="+mn-ea"/>
                <a:cs typeface="+mn-cs"/>
              </a:rPr>
              <a:t>aspléniques</a:t>
            </a:r>
            <a:r>
              <a:rPr lang="fr-FR" sz="1200" b="0" i="0" kern="1200" dirty="0" smtClean="0">
                <a:solidFill>
                  <a:schemeClr val="tx1"/>
                </a:solidFill>
                <a:effectLst/>
                <a:latin typeface="+mn-lt"/>
                <a:ea typeface="+mn-ea"/>
                <a:cs typeface="+mn-cs"/>
              </a:rPr>
              <a:t>).</a:t>
            </a:r>
          </a:p>
          <a:p>
            <a:r>
              <a:rPr lang="fr-FR" dirty="0" smtClean="0"/>
              <a:t>Pour les plus de 10 ans: </a:t>
            </a:r>
            <a:r>
              <a:rPr lang="fr-FR" sz="1200" b="0" i="0" kern="1200" dirty="0" smtClean="0">
                <a:solidFill>
                  <a:schemeClr val="tx1"/>
                </a:solidFill>
                <a:effectLst/>
                <a:latin typeface="+mn-lt"/>
                <a:ea typeface="+mn-ea"/>
                <a:cs typeface="+mn-cs"/>
              </a:rPr>
              <a:t>La revaccination peut être envisagée pour les personnes qui présentent un risque accru d’infection grave à pneumocoques et chez qui le vaccin </a:t>
            </a:r>
            <a:r>
              <a:rPr lang="fr-FR" sz="1200" b="0" i="0" kern="1200" dirty="0" err="1" smtClean="0">
                <a:solidFill>
                  <a:schemeClr val="tx1"/>
                </a:solidFill>
                <a:effectLst/>
                <a:latin typeface="+mn-lt"/>
                <a:ea typeface="+mn-ea"/>
                <a:cs typeface="+mn-cs"/>
              </a:rPr>
              <a:t>pneumococcique</a:t>
            </a:r>
            <a:r>
              <a:rPr lang="fr-FR" sz="1200" b="0" i="0" kern="1200" dirty="0" smtClean="0">
                <a:solidFill>
                  <a:schemeClr val="tx1"/>
                </a:solidFill>
                <a:effectLst/>
                <a:latin typeface="+mn-lt"/>
                <a:ea typeface="+mn-ea"/>
                <a:cs typeface="+mn-cs"/>
              </a:rPr>
              <a:t> a été administré plus de cinq ans auparavant, ou pour les personnes dont on sait que les titres d’anticorps </a:t>
            </a:r>
            <a:r>
              <a:rPr lang="fr-FR" sz="1200" b="0" i="0" kern="1200" dirty="0" err="1" smtClean="0">
                <a:solidFill>
                  <a:schemeClr val="tx1"/>
                </a:solidFill>
                <a:effectLst/>
                <a:latin typeface="+mn-lt"/>
                <a:ea typeface="+mn-ea"/>
                <a:cs typeface="+mn-cs"/>
              </a:rPr>
              <a:t>pneumococciques</a:t>
            </a:r>
            <a:r>
              <a:rPr lang="fr-FR" sz="1200" b="0" i="0" kern="1200" dirty="0" smtClean="0">
                <a:solidFill>
                  <a:schemeClr val="tx1"/>
                </a:solidFill>
                <a:effectLst/>
                <a:latin typeface="+mn-lt"/>
                <a:ea typeface="+mn-ea"/>
                <a:cs typeface="+mn-cs"/>
              </a:rPr>
              <a:t> diminuent rapidement. </a:t>
            </a:r>
          </a:p>
          <a:p>
            <a:endParaRPr lang="fr-FR" sz="1200" b="0" i="0" kern="1200" dirty="0" smtClean="0">
              <a:solidFill>
                <a:schemeClr val="tx1"/>
              </a:solidFill>
              <a:effectLst/>
              <a:latin typeface="+mn-lt"/>
              <a:ea typeface="+mn-ea"/>
              <a:cs typeface="+mn-cs"/>
            </a:endParaRPr>
          </a:p>
          <a:p>
            <a:r>
              <a:rPr lang="fr-FR" dirty="0" smtClean="0"/>
              <a:t>Les données concernant l’administration de plus de 2 doses de PNEUMOVAX sont limitées.</a:t>
            </a:r>
            <a:endParaRPr lang="fr-FR" sz="1200" b="0"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8</a:t>
            </a:fld>
            <a:endParaRPr lang="fr-FR"/>
          </a:p>
        </p:txBody>
      </p:sp>
    </p:spTree>
    <p:extLst>
      <p:ext uri="{BB962C8B-B14F-4D97-AF65-F5344CB8AC3E}">
        <p14:creationId xmlns:p14="http://schemas.microsoft.com/office/powerpoint/2010/main" val="2058204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9</a:t>
            </a:fld>
            <a:endParaRPr lang="fr-FR"/>
          </a:p>
        </p:txBody>
      </p:sp>
    </p:spTree>
    <p:extLst>
      <p:ext uri="{BB962C8B-B14F-4D97-AF65-F5344CB8AC3E}">
        <p14:creationId xmlns:p14="http://schemas.microsoft.com/office/powerpoint/2010/main" val="287543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rejoint la prise en charge des pneumopathies communautaires</a:t>
            </a:r>
          </a:p>
          <a:p>
            <a:r>
              <a:rPr lang="fr-FR" dirty="0" err="1" smtClean="0"/>
              <a:t>Serratia</a:t>
            </a:r>
            <a:r>
              <a:rPr lang="fr-FR" dirty="0" smtClean="0"/>
              <a:t>, </a:t>
            </a:r>
            <a:r>
              <a:rPr lang="fr-FR" dirty="0" err="1" smtClean="0"/>
              <a:t>maltophilia</a:t>
            </a:r>
            <a:r>
              <a:rPr lang="fr-FR" dirty="0" smtClean="0"/>
              <a:t> </a:t>
            </a:r>
            <a:r>
              <a:rPr lang="fr-FR" dirty="0" err="1" smtClean="0"/>
              <a:t>pseudomonas</a:t>
            </a:r>
            <a:r>
              <a:rPr lang="fr-FR" dirty="0" smtClean="0"/>
              <a:t> : extrapolation par rapport aux patients muco</a:t>
            </a:r>
          </a:p>
          <a:p>
            <a:r>
              <a:rPr lang="fr-FR" dirty="0" err="1" smtClean="0"/>
              <a:t>Recomm</a:t>
            </a:r>
            <a:r>
              <a:rPr lang="fr-FR" dirty="0" smtClean="0"/>
              <a:t> si DDB hors muco,</a:t>
            </a:r>
            <a:r>
              <a:rPr lang="fr-FR" baseline="0" dirty="0" smtClean="0"/>
              <a:t> adultes enfants anglaises =&gt; PNDS DDB hors muco et hors DCP 2021</a:t>
            </a:r>
          </a:p>
          <a:p>
            <a:endParaRPr lang="fr-FR" baseline="0" dirty="0" smtClean="0"/>
          </a:p>
          <a:p>
            <a:r>
              <a:rPr lang="fr-FR" sz="1200" b="1" i="0" kern="1200" dirty="0" smtClean="0">
                <a:solidFill>
                  <a:schemeClr val="tx1"/>
                </a:solidFill>
                <a:effectLst/>
                <a:latin typeface="+mn-lt"/>
                <a:ea typeface="+mn-ea"/>
                <a:cs typeface="+mn-cs"/>
              </a:rPr>
              <a:t>Les colonisations bactériennes </a:t>
            </a:r>
            <a:r>
              <a:rPr lang="fr-FR" sz="1200" b="1" i="0" kern="1200" dirty="0" err="1" smtClean="0">
                <a:solidFill>
                  <a:schemeClr val="tx1"/>
                </a:solidFill>
                <a:effectLst/>
                <a:latin typeface="+mn-lt"/>
                <a:ea typeface="+mn-ea"/>
                <a:cs typeface="+mn-cs"/>
              </a:rPr>
              <a:t>bronchopulmonaires</a:t>
            </a:r>
            <a:r>
              <a:rPr lang="fr-FR" sz="1200" b="1" i="0" kern="1200" dirty="0" smtClean="0">
                <a:solidFill>
                  <a:schemeClr val="tx1"/>
                </a:solidFill>
                <a:effectLst/>
                <a:latin typeface="+mn-lt"/>
                <a:ea typeface="+mn-ea"/>
                <a:cs typeface="+mn-cs"/>
              </a:rPr>
              <a:t> sont</a:t>
            </a:r>
            <a:r>
              <a:rPr lang="fr-FR" sz="1200" b="1" i="0" kern="1200" baseline="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fréquentes, en lien avec la mauvaise clairance </a:t>
            </a:r>
            <a:r>
              <a:rPr lang="fr-FR" sz="1200" b="1" i="0" kern="1200" dirty="0" err="1" smtClean="0">
                <a:solidFill>
                  <a:schemeClr val="tx1"/>
                </a:solidFill>
                <a:effectLst/>
                <a:latin typeface="+mn-lt"/>
                <a:ea typeface="+mn-ea"/>
                <a:cs typeface="+mn-cs"/>
              </a:rPr>
              <a:t>muco­ciliaire</a:t>
            </a:r>
            <a:r>
              <a:rPr lang="fr-FR" sz="1200" b="1" i="0" kern="1200" dirty="0" smtClean="0">
                <a:solidFill>
                  <a:schemeClr val="tx1"/>
                </a:solidFill>
                <a:effectLst/>
                <a:latin typeface="+mn-lt"/>
                <a:ea typeface="+mn-ea"/>
                <a:cs typeface="+mn-cs"/>
              </a:rPr>
              <a:t> et</a:t>
            </a:r>
            <a:r>
              <a:rPr lang="fr-FR" sz="1200" b="1" i="0" kern="1200" baseline="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les inhalations chroniques.</a:t>
            </a:r>
            <a:r>
              <a:rPr lang="fr-FR" b="1" dirty="0" smtClean="0"/>
              <a:t> </a:t>
            </a:r>
            <a:br>
              <a:rPr lang="fr-FR" b="1" dirty="0" smtClean="0"/>
            </a:br>
            <a:endParaRPr lang="fr-FR" b="1" dirty="0"/>
          </a:p>
        </p:txBody>
      </p:sp>
      <p:sp>
        <p:nvSpPr>
          <p:cNvPr id="4" name="Espace réservé du numéro de diapositive 3"/>
          <p:cNvSpPr>
            <a:spLocks noGrp="1"/>
          </p:cNvSpPr>
          <p:nvPr>
            <p:ph type="sldNum" sz="quarter" idx="10"/>
          </p:nvPr>
        </p:nvSpPr>
        <p:spPr/>
        <p:txBody>
          <a:bodyPr/>
          <a:lstStyle/>
          <a:p>
            <a:fld id="{6129CB3D-2B46-4DD2-959C-6ECA05B03B05}" type="slidenum">
              <a:rPr lang="fr-FR" smtClean="0"/>
              <a:t>10</a:t>
            </a:fld>
            <a:endParaRPr lang="fr-FR"/>
          </a:p>
        </p:txBody>
      </p:sp>
    </p:spTree>
    <p:extLst>
      <p:ext uri="{BB962C8B-B14F-4D97-AF65-F5344CB8AC3E}">
        <p14:creationId xmlns:p14="http://schemas.microsoft.com/office/powerpoint/2010/main" val="314214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smtClean="0">
                <a:solidFill>
                  <a:schemeClr val="tx1"/>
                </a:solidFill>
                <a:effectLst/>
                <a:latin typeface="+mn-lt"/>
                <a:ea typeface="+mn-ea"/>
                <a:cs typeface="+mn-cs"/>
              </a:rPr>
              <a:t>Pseudomonas aeruginosa infection in respiratory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samples in children with </a:t>
            </a:r>
            <a:r>
              <a:rPr lang="en-US" sz="1200" b="0" i="0" kern="1200" dirty="0" err="1" smtClean="0">
                <a:solidFill>
                  <a:schemeClr val="tx1"/>
                </a:solidFill>
                <a:effectLst/>
                <a:latin typeface="+mn-lt"/>
                <a:ea typeface="+mn-ea"/>
                <a:cs typeface="+mn-cs"/>
              </a:rPr>
              <a:t>neurodisability</a:t>
            </a:r>
            <a:r>
              <a:rPr lang="en-US" sz="1200" b="0" i="0" kern="1200" dirty="0" smtClean="0">
                <a:solidFill>
                  <a:schemeClr val="tx1"/>
                </a:solidFill>
                <a:effectLst/>
                <a:latin typeface="+mn-lt"/>
                <a:ea typeface="+mn-ea"/>
                <a:cs typeface="+mn-cs"/>
              </a:rPr>
              <a:t>—to treat or not to treat?</a:t>
            </a:r>
            <a:r>
              <a:rPr lang="en-US" dirty="0" smtClean="0"/>
              <a:t> </a:t>
            </a:r>
            <a:r>
              <a:rPr lang="en-US" baseline="0" dirty="0" smtClean="0"/>
              <a:t> Gregson et al. </a:t>
            </a:r>
            <a:r>
              <a:rPr lang="en-US" sz="1200" b="0" i="0" kern="1200" dirty="0" smtClean="0">
                <a:solidFill>
                  <a:schemeClr val="tx1"/>
                </a:solidFill>
                <a:effectLst/>
                <a:latin typeface="+mn-lt"/>
                <a:ea typeface="+mn-ea"/>
                <a:cs typeface="+mn-cs"/>
              </a:rPr>
              <a:t>European Journal of Pediatrics (2021) 180:2897–2905</a:t>
            </a:r>
            <a:r>
              <a:rPr lang="en-US" dirty="0" smtClean="0"/>
              <a:t> </a:t>
            </a:r>
            <a:br>
              <a:rPr lang="en-US" dirty="0" smtClean="0"/>
            </a:br>
            <a:endParaRPr lang="fr-FR" dirty="0"/>
          </a:p>
        </p:txBody>
      </p:sp>
      <p:sp>
        <p:nvSpPr>
          <p:cNvPr id="4" name="Espace réservé du numéro de diapositive 3"/>
          <p:cNvSpPr>
            <a:spLocks noGrp="1"/>
          </p:cNvSpPr>
          <p:nvPr>
            <p:ph type="sldNum" sz="quarter" idx="10"/>
          </p:nvPr>
        </p:nvSpPr>
        <p:spPr/>
        <p:txBody>
          <a:bodyPr/>
          <a:lstStyle/>
          <a:p>
            <a:fld id="{6BAF0DA4-7B87-4EBA-AE85-E9CFAD381A8E}" type="slidenum">
              <a:rPr lang="fr-FR" smtClean="0"/>
              <a:t>11</a:t>
            </a:fld>
            <a:endParaRPr lang="fr-FR"/>
          </a:p>
        </p:txBody>
      </p:sp>
    </p:spTree>
    <p:extLst>
      <p:ext uri="{BB962C8B-B14F-4D97-AF65-F5344CB8AC3E}">
        <p14:creationId xmlns:p14="http://schemas.microsoft.com/office/powerpoint/2010/main" val="370876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rejoins la prise en charge des pneumopathies communautaires</a:t>
            </a:r>
          </a:p>
          <a:p>
            <a:r>
              <a:rPr lang="fr-FR" dirty="0" err="1" smtClean="0"/>
              <a:t>Serratia</a:t>
            </a:r>
            <a:r>
              <a:rPr lang="fr-FR" dirty="0" smtClean="0"/>
              <a:t>, </a:t>
            </a:r>
            <a:r>
              <a:rPr lang="fr-FR" dirty="0" err="1" smtClean="0"/>
              <a:t>maltophilia</a:t>
            </a:r>
            <a:r>
              <a:rPr lang="fr-FR" dirty="0" smtClean="0"/>
              <a:t> </a:t>
            </a:r>
            <a:r>
              <a:rPr lang="fr-FR" dirty="0" err="1" smtClean="0"/>
              <a:t>pseudomonas</a:t>
            </a:r>
            <a:r>
              <a:rPr lang="fr-FR" dirty="0" smtClean="0"/>
              <a:t> : extrapolation par rapport aux patients muco</a:t>
            </a:r>
          </a:p>
          <a:p>
            <a:r>
              <a:rPr lang="fr-FR" dirty="0" err="1" smtClean="0"/>
              <a:t>Recomm</a:t>
            </a:r>
            <a:r>
              <a:rPr lang="fr-FR" dirty="0" smtClean="0"/>
              <a:t> si DDB hors muco,</a:t>
            </a:r>
            <a:r>
              <a:rPr lang="fr-FR" baseline="0" dirty="0" smtClean="0"/>
              <a:t> adultes enfants anglaises =&gt; PNDS DDB hors muco et hors DCP 2021</a:t>
            </a:r>
          </a:p>
          <a:p>
            <a:endParaRPr lang="fr-FR" baseline="0" dirty="0" smtClean="0"/>
          </a:p>
          <a:p>
            <a:r>
              <a:rPr lang="fr-FR" baseline="0" dirty="0" smtClean="0"/>
              <a:t>ECBC PAR 3 A 6 MOIS et lors des exacerbations si infections récurrentes, encombrement</a:t>
            </a:r>
            <a:endParaRPr lang="fr-FR" dirty="0"/>
          </a:p>
        </p:txBody>
      </p:sp>
      <p:sp>
        <p:nvSpPr>
          <p:cNvPr id="4" name="Espace réservé du numéro de diapositive 3"/>
          <p:cNvSpPr>
            <a:spLocks noGrp="1"/>
          </p:cNvSpPr>
          <p:nvPr>
            <p:ph type="sldNum" sz="quarter" idx="10"/>
          </p:nvPr>
        </p:nvSpPr>
        <p:spPr/>
        <p:txBody>
          <a:bodyPr/>
          <a:lstStyle/>
          <a:p>
            <a:fld id="{6129CB3D-2B46-4DD2-959C-6ECA05B03B05}" type="slidenum">
              <a:rPr lang="fr-FR" smtClean="0"/>
              <a:t>12</a:t>
            </a:fld>
            <a:endParaRPr lang="fr-FR"/>
          </a:p>
        </p:txBody>
      </p:sp>
    </p:spTree>
    <p:extLst>
      <p:ext uri="{BB962C8B-B14F-4D97-AF65-F5344CB8AC3E}">
        <p14:creationId xmlns:p14="http://schemas.microsoft.com/office/powerpoint/2010/main" val="197521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7161360-944E-4976-9E42-64A63B251710}" type="datetimeFigureOut">
              <a:rPr lang="fr-FR" smtClean="0"/>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7488DE-690C-454F-843A-545D28901ED3}" type="slidenum">
              <a:rPr lang="fr-FR" smtClean="0"/>
              <a:t>‹N°›</a:t>
            </a:fld>
            <a:endParaRPr lang="fr-FR"/>
          </a:p>
        </p:txBody>
      </p:sp>
    </p:spTree>
    <p:extLst>
      <p:ext uri="{BB962C8B-B14F-4D97-AF65-F5344CB8AC3E}">
        <p14:creationId xmlns:p14="http://schemas.microsoft.com/office/powerpoint/2010/main" val="153540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161360-944E-4976-9E42-64A63B251710}" type="datetimeFigureOut">
              <a:rPr lang="fr-FR" smtClean="0"/>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7488DE-690C-454F-843A-545D28901ED3}" type="slidenum">
              <a:rPr lang="fr-FR" smtClean="0"/>
              <a:t>‹N°›</a:t>
            </a:fld>
            <a:endParaRPr lang="fr-FR"/>
          </a:p>
        </p:txBody>
      </p:sp>
    </p:spTree>
    <p:extLst>
      <p:ext uri="{BB962C8B-B14F-4D97-AF65-F5344CB8AC3E}">
        <p14:creationId xmlns:p14="http://schemas.microsoft.com/office/powerpoint/2010/main" val="68815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161360-944E-4976-9E42-64A63B251710}" type="datetimeFigureOut">
              <a:rPr lang="fr-FR" smtClean="0"/>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7488DE-690C-454F-843A-545D28901ED3}" type="slidenum">
              <a:rPr lang="fr-FR" smtClean="0"/>
              <a:t>‹N°›</a:t>
            </a:fld>
            <a:endParaRPr lang="fr-FR"/>
          </a:p>
        </p:txBody>
      </p:sp>
    </p:spTree>
    <p:extLst>
      <p:ext uri="{BB962C8B-B14F-4D97-AF65-F5344CB8AC3E}">
        <p14:creationId xmlns:p14="http://schemas.microsoft.com/office/powerpoint/2010/main" val="171651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161360-944E-4976-9E42-64A63B251710}" type="datetimeFigureOut">
              <a:rPr lang="fr-FR" smtClean="0"/>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7488DE-690C-454F-843A-545D28901ED3}" type="slidenum">
              <a:rPr lang="fr-FR" smtClean="0"/>
              <a:t>‹N°›</a:t>
            </a:fld>
            <a:endParaRPr lang="fr-FR"/>
          </a:p>
        </p:txBody>
      </p:sp>
    </p:spTree>
    <p:extLst>
      <p:ext uri="{BB962C8B-B14F-4D97-AF65-F5344CB8AC3E}">
        <p14:creationId xmlns:p14="http://schemas.microsoft.com/office/powerpoint/2010/main" val="203752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7161360-944E-4976-9E42-64A63B251710}" type="datetimeFigureOut">
              <a:rPr lang="fr-FR" smtClean="0"/>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7488DE-690C-454F-843A-545D28901ED3}" type="slidenum">
              <a:rPr lang="fr-FR" smtClean="0"/>
              <a:t>‹N°›</a:t>
            </a:fld>
            <a:endParaRPr lang="fr-FR"/>
          </a:p>
        </p:txBody>
      </p:sp>
    </p:spTree>
    <p:extLst>
      <p:ext uri="{BB962C8B-B14F-4D97-AF65-F5344CB8AC3E}">
        <p14:creationId xmlns:p14="http://schemas.microsoft.com/office/powerpoint/2010/main" val="81995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161360-944E-4976-9E42-64A63B251710}" type="datetimeFigureOut">
              <a:rPr lang="fr-FR" smtClean="0"/>
              <a:t>17/11/2023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7488DE-690C-454F-843A-545D28901ED3}" type="slidenum">
              <a:rPr lang="fr-FR" smtClean="0"/>
              <a:t>‹N°›</a:t>
            </a:fld>
            <a:endParaRPr lang="fr-FR"/>
          </a:p>
        </p:txBody>
      </p:sp>
    </p:spTree>
    <p:extLst>
      <p:ext uri="{BB962C8B-B14F-4D97-AF65-F5344CB8AC3E}">
        <p14:creationId xmlns:p14="http://schemas.microsoft.com/office/powerpoint/2010/main" val="417904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7161360-944E-4976-9E42-64A63B251710}" type="datetimeFigureOut">
              <a:rPr lang="fr-FR" smtClean="0"/>
              <a:t>17/11/2023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97488DE-690C-454F-843A-545D28901ED3}" type="slidenum">
              <a:rPr lang="fr-FR" smtClean="0"/>
              <a:t>‹N°›</a:t>
            </a:fld>
            <a:endParaRPr lang="fr-FR"/>
          </a:p>
        </p:txBody>
      </p:sp>
    </p:spTree>
    <p:extLst>
      <p:ext uri="{BB962C8B-B14F-4D97-AF65-F5344CB8AC3E}">
        <p14:creationId xmlns:p14="http://schemas.microsoft.com/office/powerpoint/2010/main" val="296268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7161360-944E-4976-9E42-64A63B251710}" type="datetimeFigureOut">
              <a:rPr lang="fr-FR" smtClean="0"/>
              <a:t>17/11/2023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97488DE-690C-454F-843A-545D28901ED3}" type="slidenum">
              <a:rPr lang="fr-FR" smtClean="0"/>
              <a:t>‹N°›</a:t>
            </a:fld>
            <a:endParaRPr lang="fr-FR"/>
          </a:p>
        </p:txBody>
      </p:sp>
    </p:spTree>
    <p:extLst>
      <p:ext uri="{BB962C8B-B14F-4D97-AF65-F5344CB8AC3E}">
        <p14:creationId xmlns:p14="http://schemas.microsoft.com/office/powerpoint/2010/main" val="194822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161360-944E-4976-9E42-64A63B251710}" type="datetimeFigureOut">
              <a:rPr lang="fr-FR" smtClean="0"/>
              <a:t>17/11/2023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97488DE-690C-454F-843A-545D28901ED3}" type="slidenum">
              <a:rPr lang="fr-FR" smtClean="0"/>
              <a:t>‹N°›</a:t>
            </a:fld>
            <a:endParaRPr lang="fr-FR"/>
          </a:p>
        </p:txBody>
      </p:sp>
    </p:spTree>
    <p:extLst>
      <p:ext uri="{BB962C8B-B14F-4D97-AF65-F5344CB8AC3E}">
        <p14:creationId xmlns:p14="http://schemas.microsoft.com/office/powerpoint/2010/main" val="371575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161360-944E-4976-9E42-64A63B251710}" type="datetimeFigureOut">
              <a:rPr lang="fr-FR" smtClean="0"/>
              <a:t>17/11/2023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7488DE-690C-454F-843A-545D28901ED3}" type="slidenum">
              <a:rPr lang="fr-FR" smtClean="0"/>
              <a:t>‹N°›</a:t>
            </a:fld>
            <a:endParaRPr lang="fr-FR"/>
          </a:p>
        </p:txBody>
      </p:sp>
    </p:spTree>
    <p:extLst>
      <p:ext uri="{BB962C8B-B14F-4D97-AF65-F5344CB8AC3E}">
        <p14:creationId xmlns:p14="http://schemas.microsoft.com/office/powerpoint/2010/main" val="171555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161360-944E-4976-9E42-64A63B251710}" type="datetimeFigureOut">
              <a:rPr lang="fr-FR" smtClean="0"/>
              <a:t>17/11/2023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7488DE-690C-454F-843A-545D28901ED3}" type="slidenum">
              <a:rPr lang="fr-FR" smtClean="0"/>
              <a:t>‹N°›</a:t>
            </a:fld>
            <a:endParaRPr lang="fr-FR"/>
          </a:p>
        </p:txBody>
      </p:sp>
    </p:spTree>
    <p:extLst>
      <p:ext uri="{BB962C8B-B14F-4D97-AF65-F5344CB8AC3E}">
        <p14:creationId xmlns:p14="http://schemas.microsoft.com/office/powerpoint/2010/main" val="391720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61360-944E-4976-9E42-64A63B251710}" type="datetimeFigureOut">
              <a:rPr lang="fr-FR" smtClean="0"/>
              <a:t>17/11/2023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488DE-690C-454F-843A-545D28901ED3}" type="slidenum">
              <a:rPr lang="fr-FR" smtClean="0"/>
              <a:t>‹N°›</a:t>
            </a:fld>
            <a:endParaRPr lang="fr-FR"/>
          </a:p>
        </p:txBody>
      </p:sp>
    </p:spTree>
    <p:extLst>
      <p:ext uri="{BB962C8B-B14F-4D97-AF65-F5344CB8AC3E}">
        <p14:creationId xmlns:p14="http://schemas.microsoft.com/office/powerpoint/2010/main" val="224296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5202238"/>
            <a:ext cx="9144000" cy="1655762"/>
          </a:xfrm>
        </p:spPr>
        <p:txBody>
          <a:bodyPr/>
          <a:lstStyle/>
          <a:p>
            <a:r>
              <a:rPr lang="fr-FR" dirty="0" smtClean="0"/>
              <a:t>Dr François Galodé</a:t>
            </a:r>
          </a:p>
          <a:p>
            <a:r>
              <a:rPr lang="fr-FR" dirty="0" smtClean="0"/>
              <a:t>CHU Bordeaux</a:t>
            </a:r>
          </a:p>
          <a:p>
            <a:r>
              <a:rPr lang="fr-FR" dirty="0" smtClean="0"/>
              <a:t>REHSO 25/11/22</a:t>
            </a:r>
          </a:p>
          <a:p>
            <a:endParaRPr lang="fr-FR" dirty="0"/>
          </a:p>
        </p:txBody>
      </p:sp>
      <p:sp>
        <p:nvSpPr>
          <p:cNvPr id="4" name="Rectangle 2"/>
          <p:cNvSpPr>
            <a:spLocks noGrp="1" noChangeArrowheads="1"/>
          </p:cNvSpPr>
          <p:nvPr>
            <p:ph type="ctrTitle"/>
          </p:nvPr>
        </p:nvSpPr>
        <p:spPr>
          <a:xfrm>
            <a:off x="1663959" y="2508043"/>
            <a:ext cx="9144000" cy="1754155"/>
          </a:xfrm>
        </p:spPr>
        <p:txBody>
          <a:bodyPr>
            <a:normAutofit/>
          </a:bodyPr>
          <a:lstStyle/>
          <a:p>
            <a:pPr eaLnBrk="1" hangingPunct="1"/>
            <a:r>
              <a:rPr lang="fr-FR" altLang="fr-FR" b="1" dirty="0" smtClean="0">
                <a:solidFill>
                  <a:srgbClr val="C00000"/>
                </a:solidFill>
              </a:rPr>
              <a:t>Prise en charge respiratoire du polyhandicap</a:t>
            </a:r>
          </a:p>
        </p:txBody>
      </p:sp>
      <p:pic>
        <p:nvPicPr>
          <p:cNvPr id="5" name="Image 4"/>
          <p:cNvPicPr>
            <a:picLocks noChangeAspect="1"/>
          </p:cNvPicPr>
          <p:nvPr/>
        </p:nvPicPr>
        <p:blipFill>
          <a:blip r:embed="rId3"/>
          <a:stretch>
            <a:fillRect/>
          </a:stretch>
        </p:blipFill>
        <p:spPr>
          <a:xfrm>
            <a:off x="9134656" y="130629"/>
            <a:ext cx="3057344" cy="1568003"/>
          </a:xfrm>
          <a:prstGeom prst="rect">
            <a:avLst/>
          </a:prstGeom>
        </p:spPr>
      </p:pic>
    </p:spTree>
    <p:extLst>
      <p:ext uri="{BB962C8B-B14F-4D97-AF65-F5344CB8AC3E}">
        <p14:creationId xmlns:p14="http://schemas.microsoft.com/office/powerpoint/2010/main" val="272954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5520" y="1600201"/>
            <a:ext cx="8739194" cy="4525963"/>
          </a:xfrm>
        </p:spPr>
        <p:txBody>
          <a:bodyPr/>
          <a:lstStyle/>
          <a:p>
            <a:pPr marL="0" indent="0">
              <a:buNone/>
            </a:pPr>
            <a:r>
              <a:rPr lang="fr-FR" dirty="0" smtClean="0">
                <a:solidFill>
                  <a:schemeClr val="tx2"/>
                </a:solidFill>
              </a:rPr>
              <a:t>Antibiothérapie</a:t>
            </a:r>
          </a:p>
          <a:p>
            <a:pPr marL="0" indent="0">
              <a:buNone/>
            </a:pPr>
            <a:r>
              <a:rPr lang="fr-FR" dirty="0"/>
              <a:t>1) Bactéries « usuelles »: </a:t>
            </a:r>
            <a:r>
              <a:rPr lang="fr-FR" sz="2400" dirty="0"/>
              <a:t>Amoxicilline + acide clavulanique 14j</a:t>
            </a:r>
          </a:p>
        </p:txBody>
      </p:sp>
      <p:sp>
        <p:nvSpPr>
          <p:cNvPr id="4" name="Titre 1"/>
          <p:cNvSpPr>
            <a:spLocks noGrp="1"/>
          </p:cNvSpPr>
          <p:nvPr>
            <p:ph type="title"/>
          </p:nvPr>
        </p:nvSpPr>
        <p:spPr/>
        <p:txBody>
          <a:bodyPr/>
          <a:lstStyle/>
          <a:p>
            <a:r>
              <a:rPr lang="fr-FR" dirty="0" smtClean="0">
                <a:solidFill>
                  <a:srgbClr val="C00000"/>
                </a:solidFill>
              </a:rPr>
              <a:t>Infections respiratoires basses</a:t>
            </a:r>
            <a:endParaRPr lang="fr-FR" dirty="0">
              <a:solidFill>
                <a:srgbClr val="C00000"/>
              </a:solidFill>
            </a:endParaRPr>
          </a:p>
        </p:txBody>
      </p:sp>
      <p:pic>
        <p:nvPicPr>
          <p:cNvPr id="2" name="Image 1"/>
          <p:cNvPicPr>
            <a:picLocks noChangeAspect="1"/>
          </p:cNvPicPr>
          <p:nvPr/>
        </p:nvPicPr>
        <p:blipFill rotWithShape="1">
          <a:blip r:embed="rId3"/>
          <a:srcRect t="-1" b="1349"/>
          <a:stretch/>
        </p:blipFill>
        <p:spPr>
          <a:xfrm>
            <a:off x="2495601" y="3284984"/>
            <a:ext cx="7487939" cy="2459600"/>
          </a:xfrm>
          <a:prstGeom prst="rect">
            <a:avLst/>
          </a:prstGeom>
        </p:spPr>
      </p:pic>
      <p:sp>
        <p:nvSpPr>
          <p:cNvPr id="5" name="ZoneTexte 4"/>
          <p:cNvSpPr txBox="1"/>
          <p:nvPr/>
        </p:nvSpPr>
        <p:spPr>
          <a:xfrm>
            <a:off x="6960096" y="6292272"/>
            <a:ext cx="3554618" cy="338554"/>
          </a:xfrm>
          <a:prstGeom prst="rect">
            <a:avLst/>
          </a:prstGeom>
          <a:noFill/>
        </p:spPr>
        <p:txBody>
          <a:bodyPr wrap="square" rtlCol="0">
            <a:spAutoFit/>
          </a:bodyPr>
          <a:lstStyle/>
          <a:p>
            <a:r>
              <a:rPr lang="fr-FR" sz="1600" i="1" dirty="0"/>
              <a:t>PNDS DDB hors muco et hors DCP 2021</a:t>
            </a:r>
          </a:p>
        </p:txBody>
      </p:sp>
    </p:spTree>
    <p:extLst>
      <p:ext uri="{BB962C8B-B14F-4D97-AF65-F5344CB8AC3E}">
        <p14:creationId xmlns:p14="http://schemas.microsoft.com/office/powerpoint/2010/main" val="2007631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a:solidFill>
                  <a:schemeClr val="tx2"/>
                </a:solidFill>
              </a:rPr>
              <a:t>Antibiothérapie</a:t>
            </a:r>
          </a:p>
          <a:p>
            <a:pPr marL="0" indent="0">
              <a:buNone/>
            </a:pPr>
            <a:r>
              <a:rPr lang="fr-FR" dirty="0"/>
              <a:t>2) </a:t>
            </a:r>
            <a:r>
              <a:rPr lang="fr-FR" dirty="0" smtClean="0"/>
              <a:t>Pseudomonas</a:t>
            </a:r>
          </a:p>
          <a:p>
            <a:pPr marL="0" indent="0">
              <a:buNone/>
            </a:pPr>
            <a:r>
              <a:rPr lang="fr-FR" sz="2400" dirty="0"/>
              <a:t>Inflammation chronique secondaire à l’inhalation chronique et altération de la clairance </a:t>
            </a:r>
            <a:r>
              <a:rPr lang="fr-FR" sz="2400" dirty="0" err="1"/>
              <a:t>mucociliaire</a:t>
            </a:r>
            <a:endParaRPr lang="fr-FR" sz="2400" dirty="0"/>
          </a:p>
          <a:p>
            <a:pPr marL="0" indent="0">
              <a:buNone/>
            </a:pPr>
            <a:r>
              <a:rPr lang="fr-FR" sz="2400" dirty="0"/>
              <a:t>Colonisation à </a:t>
            </a:r>
            <a:r>
              <a:rPr lang="fr-FR" sz="2400" dirty="0" err="1"/>
              <a:t>pyo</a:t>
            </a:r>
            <a:r>
              <a:rPr lang="fr-FR" sz="2400" dirty="0"/>
              <a:t> =&gt; plus d’hospitalisation en SC</a:t>
            </a:r>
          </a:p>
          <a:p>
            <a:pPr marL="0" indent="0">
              <a:buNone/>
            </a:pPr>
            <a:r>
              <a:rPr lang="fr-FR" sz="2400" dirty="0"/>
              <a:t>162 patients (CP, NMD) =&gt; 25 soit 15% </a:t>
            </a:r>
            <a:r>
              <a:rPr lang="fr-FR" sz="2400" dirty="0" err="1"/>
              <a:t>pyo</a:t>
            </a:r>
            <a:r>
              <a:rPr lang="fr-FR" sz="2400" dirty="0"/>
              <a:t> +</a:t>
            </a:r>
          </a:p>
          <a:p>
            <a:pPr marL="0" indent="0">
              <a:buNone/>
            </a:pPr>
            <a:r>
              <a:rPr lang="fr-FR" sz="2400" dirty="0"/>
              <a:t>Association significative avec patient trachéotomisé</a:t>
            </a:r>
          </a:p>
          <a:p>
            <a:pPr marL="0" indent="0">
              <a:buNone/>
            </a:pPr>
            <a:r>
              <a:rPr lang="fr-FR" sz="2400" dirty="0"/>
              <a:t>52% d’autres germes retrouvés</a:t>
            </a:r>
          </a:p>
          <a:p>
            <a:endParaRPr lang="fr-FR" dirty="0"/>
          </a:p>
        </p:txBody>
      </p:sp>
      <p:sp>
        <p:nvSpPr>
          <p:cNvPr id="4" name="Titre 1"/>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solidFill>
                  <a:srgbClr val="C00000"/>
                </a:solidFill>
              </a:rPr>
              <a:t>Infections respiratoires basses</a:t>
            </a:r>
            <a:endParaRPr lang="fr-FR" dirty="0">
              <a:solidFill>
                <a:srgbClr val="C00000"/>
              </a:solidFill>
            </a:endParaRPr>
          </a:p>
        </p:txBody>
      </p:sp>
      <p:sp>
        <p:nvSpPr>
          <p:cNvPr id="5" name="ZoneTexte 4"/>
          <p:cNvSpPr txBox="1"/>
          <p:nvPr/>
        </p:nvSpPr>
        <p:spPr>
          <a:xfrm>
            <a:off x="4121316" y="6309321"/>
            <a:ext cx="6552728" cy="830997"/>
          </a:xfrm>
          <a:prstGeom prst="rect">
            <a:avLst/>
          </a:prstGeom>
          <a:noFill/>
        </p:spPr>
        <p:txBody>
          <a:bodyPr wrap="square" rtlCol="0">
            <a:spAutoFit/>
          </a:bodyPr>
          <a:lstStyle/>
          <a:p>
            <a:r>
              <a:rPr lang="en-US" sz="1200" i="1" dirty="0"/>
              <a:t>Pseudomonas aeruginosa infection in respiratory samples in children with </a:t>
            </a:r>
            <a:r>
              <a:rPr lang="en-US" sz="1200" i="1" dirty="0" err="1"/>
              <a:t>neurodisability</a:t>
            </a:r>
            <a:r>
              <a:rPr lang="en-US" sz="1200" i="1" dirty="0"/>
              <a:t>—to treat or not to treat?  Gregson et al. European Journal of Pediatrics (2021) 180:2897–2905 </a:t>
            </a:r>
            <a:br>
              <a:rPr lang="en-US" sz="1200" i="1" dirty="0"/>
            </a:br>
            <a:endParaRPr lang="fr-FR" sz="1200" i="1" dirty="0"/>
          </a:p>
          <a:p>
            <a:endParaRPr lang="fr-FR" sz="1200" i="1" dirty="0"/>
          </a:p>
        </p:txBody>
      </p:sp>
    </p:spTree>
    <p:extLst>
      <p:ext uri="{BB962C8B-B14F-4D97-AF65-F5344CB8AC3E}">
        <p14:creationId xmlns:p14="http://schemas.microsoft.com/office/powerpoint/2010/main" val="1831607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5520" y="1600201"/>
            <a:ext cx="8739194" cy="4525963"/>
          </a:xfrm>
        </p:spPr>
        <p:txBody>
          <a:bodyPr/>
          <a:lstStyle/>
          <a:p>
            <a:pPr marL="0" indent="0">
              <a:buNone/>
            </a:pPr>
            <a:r>
              <a:rPr lang="fr-FR" dirty="0" smtClean="0">
                <a:solidFill>
                  <a:schemeClr val="tx2"/>
                </a:solidFill>
              </a:rPr>
              <a:t>Antibiothérapie</a:t>
            </a:r>
          </a:p>
          <a:p>
            <a:pPr marL="0" indent="0">
              <a:buNone/>
            </a:pPr>
            <a:r>
              <a:rPr lang="fr-FR" dirty="0"/>
              <a:t>2</a:t>
            </a:r>
            <a:r>
              <a:rPr lang="fr-FR" dirty="0" smtClean="0"/>
              <a:t>) Pseudomonas</a:t>
            </a:r>
            <a:endParaRPr lang="fr-FR" sz="2400" dirty="0"/>
          </a:p>
        </p:txBody>
      </p:sp>
      <p:sp>
        <p:nvSpPr>
          <p:cNvPr id="4" name="Titre 1"/>
          <p:cNvSpPr>
            <a:spLocks noGrp="1"/>
          </p:cNvSpPr>
          <p:nvPr>
            <p:ph type="title"/>
          </p:nvPr>
        </p:nvSpPr>
        <p:spPr/>
        <p:txBody>
          <a:bodyPr/>
          <a:lstStyle/>
          <a:p>
            <a:r>
              <a:rPr lang="fr-FR" dirty="0" smtClean="0">
                <a:solidFill>
                  <a:srgbClr val="C00000"/>
                </a:solidFill>
              </a:rPr>
              <a:t>Infections respiratoires basses</a:t>
            </a:r>
            <a:endParaRPr lang="fr-FR" dirty="0">
              <a:solidFill>
                <a:srgbClr val="C00000"/>
              </a:solidFill>
            </a:endParaRPr>
          </a:p>
        </p:txBody>
      </p:sp>
      <p:sp>
        <p:nvSpPr>
          <p:cNvPr id="5" name="ZoneTexte 4"/>
          <p:cNvSpPr txBox="1"/>
          <p:nvPr/>
        </p:nvSpPr>
        <p:spPr>
          <a:xfrm>
            <a:off x="7320136" y="6601717"/>
            <a:ext cx="3554618" cy="338554"/>
          </a:xfrm>
          <a:prstGeom prst="rect">
            <a:avLst/>
          </a:prstGeom>
          <a:noFill/>
        </p:spPr>
        <p:txBody>
          <a:bodyPr wrap="square" rtlCol="0">
            <a:spAutoFit/>
          </a:bodyPr>
          <a:lstStyle/>
          <a:p>
            <a:r>
              <a:rPr lang="fr-FR" sz="1600" i="1" dirty="0"/>
              <a:t>PNDS DDB hors muco et hors DCP 2021</a:t>
            </a:r>
          </a:p>
        </p:txBody>
      </p:sp>
      <p:pic>
        <p:nvPicPr>
          <p:cNvPr id="6" name="Image 5"/>
          <p:cNvPicPr>
            <a:picLocks noChangeAspect="1"/>
          </p:cNvPicPr>
          <p:nvPr/>
        </p:nvPicPr>
        <p:blipFill rotWithShape="1">
          <a:blip r:embed="rId3"/>
          <a:srcRect t="2593" b="13339"/>
          <a:stretch/>
        </p:blipFill>
        <p:spPr>
          <a:xfrm>
            <a:off x="1573117" y="2713285"/>
            <a:ext cx="9144000" cy="3888432"/>
          </a:xfrm>
          <a:prstGeom prst="rect">
            <a:avLst/>
          </a:prstGeom>
        </p:spPr>
      </p:pic>
    </p:spTree>
    <p:extLst>
      <p:ext uri="{BB962C8B-B14F-4D97-AF65-F5344CB8AC3E}">
        <p14:creationId xmlns:p14="http://schemas.microsoft.com/office/powerpoint/2010/main" val="3113448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03512" y="1955974"/>
            <a:ext cx="8784976" cy="4425355"/>
          </a:xfrm>
        </p:spPr>
        <p:txBody>
          <a:bodyPr>
            <a:normAutofit/>
          </a:bodyPr>
          <a:lstStyle/>
          <a:p>
            <a:pPr marL="0" indent="0">
              <a:buNone/>
            </a:pPr>
            <a:r>
              <a:rPr lang="fr-FR" dirty="0"/>
              <a:t>Les bénéfices cliniques démontrés d’une a</a:t>
            </a:r>
            <a:r>
              <a:rPr lang="fr-FR" dirty="0" smtClean="0"/>
              <a:t>ntibioprophylaxie </a:t>
            </a:r>
            <a:r>
              <a:rPr lang="fr-FR" dirty="0"/>
              <a:t>concernent des pathologies très ciblées et </a:t>
            </a:r>
            <a:r>
              <a:rPr lang="fr-FR" dirty="0" smtClean="0"/>
              <a:t>rares</a:t>
            </a:r>
            <a:r>
              <a:rPr lang="fr-FR" dirty="0"/>
              <a:t> </a:t>
            </a:r>
            <a:r>
              <a:rPr lang="fr-FR" dirty="0" smtClean="0"/>
              <a:t>:</a:t>
            </a:r>
          </a:p>
          <a:p>
            <a:pPr lvl="1"/>
            <a:r>
              <a:rPr lang="fr-FR" dirty="0" smtClean="0"/>
              <a:t>La mucoviscidose</a:t>
            </a:r>
          </a:p>
          <a:p>
            <a:pPr lvl="1"/>
            <a:r>
              <a:rPr lang="fr-FR" dirty="0" smtClean="0"/>
              <a:t>Et par extensions aux données adultes les enfants ayant des DDB</a:t>
            </a:r>
          </a:p>
          <a:p>
            <a:pPr marL="0" indent="0">
              <a:buNone/>
            </a:pPr>
            <a:r>
              <a:rPr lang="fr-FR" dirty="0"/>
              <a:t>Pour les surinfections bactériennes récidivantes des voies aériennes sans DDB, l’ABP doit être limitée au maximum en la réservant aux </a:t>
            </a:r>
            <a:r>
              <a:rPr lang="fr-FR" u="sng" dirty="0"/>
              <a:t>formes les plus graves. </a:t>
            </a:r>
            <a:endParaRPr lang="fr-FR" u="sng" dirty="0" smtClean="0"/>
          </a:p>
        </p:txBody>
      </p:sp>
      <p:sp>
        <p:nvSpPr>
          <p:cNvPr id="2" name="ZoneTexte 1"/>
          <p:cNvSpPr txBox="1"/>
          <p:nvPr/>
        </p:nvSpPr>
        <p:spPr>
          <a:xfrm>
            <a:off x="1847528" y="620689"/>
            <a:ext cx="6048672" cy="646331"/>
          </a:xfrm>
          <a:prstGeom prst="rect">
            <a:avLst/>
          </a:prstGeom>
          <a:noFill/>
        </p:spPr>
        <p:txBody>
          <a:bodyPr wrap="square" rtlCol="0">
            <a:spAutoFit/>
          </a:bodyPr>
          <a:lstStyle/>
          <a:p>
            <a:r>
              <a:rPr lang="fr-FR" sz="3600" dirty="0">
                <a:solidFill>
                  <a:schemeClr val="tx2"/>
                </a:solidFill>
              </a:rPr>
              <a:t>Antibioprophylaxie</a:t>
            </a:r>
          </a:p>
        </p:txBody>
      </p:sp>
    </p:spTree>
    <p:extLst>
      <p:ext uri="{BB962C8B-B14F-4D97-AF65-F5344CB8AC3E}">
        <p14:creationId xmlns:p14="http://schemas.microsoft.com/office/powerpoint/2010/main" val="2600634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25446" y="2226470"/>
            <a:ext cx="8013905" cy="3424007"/>
          </a:xfrm>
        </p:spPr>
        <p:txBody>
          <a:bodyPr>
            <a:normAutofit fontScale="85000" lnSpcReduction="20000"/>
          </a:bodyPr>
          <a:lstStyle/>
          <a:p>
            <a:pPr marL="0" indent="0">
              <a:buNone/>
            </a:pPr>
            <a:r>
              <a:rPr lang="fr-FR" dirty="0" smtClean="0"/>
              <a:t>Si </a:t>
            </a:r>
            <a:r>
              <a:rPr lang="fr-FR" b="1" u="sng" dirty="0" smtClean="0"/>
              <a:t>phénotype </a:t>
            </a:r>
            <a:r>
              <a:rPr lang="fr-FR" b="1" u="sng" dirty="0" err="1"/>
              <a:t>exacerbateur</a:t>
            </a:r>
            <a:r>
              <a:rPr lang="fr-FR" b="1" u="sng" dirty="0"/>
              <a:t> fréquent</a:t>
            </a:r>
            <a:r>
              <a:rPr lang="fr-FR" dirty="0"/>
              <a:t>, </a:t>
            </a:r>
            <a:r>
              <a:rPr lang="fr-FR" dirty="0" smtClean="0"/>
              <a:t>&gt; 3 </a:t>
            </a:r>
            <a:r>
              <a:rPr lang="fr-FR" dirty="0"/>
              <a:t>épisodes </a:t>
            </a:r>
            <a:r>
              <a:rPr lang="fr-FR" dirty="0" smtClean="0"/>
              <a:t>d’exacerbations/an ou </a:t>
            </a:r>
            <a:r>
              <a:rPr lang="fr-FR" b="1" dirty="0" smtClean="0"/>
              <a:t>encombrement </a:t>
            </a:r>
            <a:r>
              <a:rPr lang="fr-FR" b="1" dirty="0"/>
              <a:t>chronique </a:t>
            </a:r>
            <a:r>
              <a:rPr lang="fr-FR" dirty="0"/>
              <a:t>retentissant sur la QDV </a:t>
            </a:r>
            <a:endParaRPr lang="fr-FR" dirty="0" smtClean="0"/>
          </a:p>
          <a:p>
            <a:pPr marL="0" indent="0">
              <a:buNone/>
            </a:pPr>
            <a:endParaRPr lang="fr-FR" dirty="0" smtClean="0"/>
          </a:p>
          <a:p>
            <a:pPr marL="0" indent="0">
              <a:buNone/>
            </a:pPr>
            <a:r>
              <a:rPr lang="fr-FR" dirty="0" smtClean="0">
                <a:sym typeface="Wingdings" panose="05000000000000000000" pitchFamily="2" charset="2"/>
              </a:rPr>
              <a:t> </a:t>
            </a:r>
            <a:r>
              <a:rPr lang="fr-FR" dirty="0" smtClean="0"/>
              <a:t>Soit inhalé (</a:t>
            </a:r>
            <a:r>
              <a:rPr lang="fr-FR" dirty="0" err="1" smtClean="0"/>
              <a:t>tobramycine</a:t>
            </a:r>
            <a:r>
              <a:rPr lang="fr-FR" dirty="0" smtClean="0"/>
              <a:t>, colistine, </a:t>
            </a:r>
            <a:r>
              <a:rPr lang="fr-FR" dirty="0" err="1" smtClean="0"/>
              <a:t>aztreonam</a:t>
            </a:r>
            <a:r>
              <a:rPr lang="fr-FR" dirty="0" smtClean="0"/>
              <a:t>): si au moins 3 exacerbations + colonisation à </a:t>
            </a:r>
            <a:r>
              <a:rPr lang="fr-FR" dirty="0" err="1" smtClean="0"/>
              <a:t>pyo</a:t>
            </a:r>
            <a:r>
              <a:rPr lang="fr-FR" dirty="0" smtClean="0"/>
              <a:t> (nébulisation ou système de poudre) </a:t>
            </a:r>
            <a:r>
              <a:rPr lang="fr-FR" sz="1500" b="1" i="1" dirty="0"/>
              <a:t>attention au bronchospasme</a:t>
            </a:r>
          </a:p>
          <a:p>
            <a:pPr marL="0" indent="0">
              <a:buNone/>
            </a:pPr>
            <a:endParaRPr lang="fr-FR" dirty="0" smtClean="0"/>
          </a:p>
          <a:p>
            <a:pPr marL="0" indent="0">
              <a:buNone/>
            </a:pPr>
            <a:r>
              <a:rPr lang="fr-FR" dirty="0" smtClean="0">
                <a:sym typeface="Wingdings" panose="05000000000000000000" pitchFamily="2" charset="2"/>
              </a:rPr>
              <a:t> </a:t>
            </a:r>
            <a:r>
              <a:rPr lang="fr-FR" dirty="0" smtClean="0"/>
              <a:t>Soit orale alternée: 2/3 antibiotiques tous les 10 à 14 jours  adapté à l’ECBC ou amoxicilline au long cours</a:t>
            </a:r>
          </a:p>
          <a:p>
            <a:endParaRPr lang="fr-FR" dirty="0"/>
          </a:p>
        </p:txBody>
      </p:sp>
      <p:sp>
        <p:nvSpPr>
          <p:cNvPr id="4" name="ZoneTexte 3"/>
          <p:cNvSpPr txBox="1"/>
          <p:nvPr/>
        </p:nvSpPr>
        <p:spPr>
          <a:xfrm>
            <a:off x="7320136" y="6390349"/>
            <a:ext cx="3554618" cy="338554"/>
          </a:xfrm>
          <a:prstGeom prst="rect">
            <a:avLst/>
          </a:prstGeom>
          <a:noFill/>
        </p:spPr>
        <p:txBody>
          <a:bodyPr wrap="square" rtlCol="0">
            <a:spAutoFit/>
          </a:bodyPr>
          <a:lstStyle/>
          <a:p>
            <a:r>
              <a:rPr lang="fr-FR" sz="1600" i="1" dirty="0"/>
              <a:t>PNDS DDB hors muco et hors DCP 2021</a:t>
            </a:r>
          </a:p>
        </p:txBody>
      </p:sp>
    </p:spTree>
    <p:extLst>
      <p:ext uri="{BB962C8B-B14F-4D97-AF65-F5344CB8AC3E}">
        <p14:creationId xmlns:p14="http://schemas.microsoft.com/office/powerpoint/2010/main" val="1491978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Hyper réactivité bronchique</a:t>
            </a:r>
            <a:endParaRPr lang="fr-FR" dirty="0">
              <a:solidFill>
                <a:srgbClr val="C00000"/>
              </a:solidFill>
            </a:endParaRPr>
          </a:p>
        </p:txBody>
      </p:sp>
      <p:sp>
        <p:nvSpPr>
          <p:cNvPr id="3" name="Espace réservé du contenu 2"/>
          <p:cNvSpPr>
            <a:spLocks noGrp="1"/>
          </p:cNvSpPr>
          <p:nvPr>
            <p:ph idx="1"/>
          </p:nvPr>
        </p:nvSpPr>
        <p:spPr/>
        <p:txBody>
          <a:bodyPr>
            <a:normAutofit/>
          </a:bodyPr>
          <a:lstStyle/>
          <a:p>
            <a:pPr marL="0" indent="0">
              <a:buNone/>
            </a:pPr>
            <a:r>
              <a:rPr lang="fr-FR" dirty="0"/>
              <a:t>Traitements inhalés :</a:t>
            </a:r>
          </a:p>
          <a:p>
            <a:pPr marL="0" indent="0">
              <a:buNone/>
            </a:pPr>
            <a:r>
              <a:rPr lang="fr-FR" dirty="0"/>
              <a:t> </a:t>
            </a:r>
          </a:p>
          <a:p>
            <a:pPr lvl="1"/>
            <a:r>
              <a:rPr lang="fr-FR" dirty="0"/>
              <a:t>Chambre d’inhalation avec masque (</a:t>
            </a:r>
            <a:r>
              <a:rPr lang="fr-FR" dirty="0" err="1"/>
              <a:t>aerochamber</a:t>
            </a:r>
            <a:r>
              <a:rPr lang="fr-FR" dirty="0"/>
              <a:t> adulte avec masque ou masque d’anesthésie)</a:t>
            </a:r>
          </a:p>
          <a:p>
            <a:pPr lvl="1"/>
            <a:r>
              <a:rPr lang="fr-FR" dirty="0"/>
              <a:t>Nébulisation en second choix</a:t>
            </a:r>
          </a:p>
        </p:txBody>
      </p:sp>
    </p:spTree>
    <p:extLst>
      <p:ext uri="{BB962C8B-B14F-4D97-AF65-F5344CB8AC3E}">
        <p14:creationId xmlns:p14="http://schemas.microsoft.com/office/powerpoint/2010/main" val="2846515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Désencombrement </a:t>
            </a:r>
            <a:endParaRPr lang="fr-FR" dirty="0">
              <a:solidFill>
                <a:srgbClr val="C00000"/>
              </a:solidFill>
            </a:endParaRPr>
          </a:p>
        </p:txBody>
      </p:sp>
      <p:sp>
        <p:nvSpPr>
          <p:cNvPr id="3" name="Espace réservé du contenu 2"/>
          <p:cNvSpPr>
            <a:spLocks noGrp="1"/>
          </p:cNvSpPr>
          <p:nvPr>
            <p:ph idx="1"/>
          </p:nvPr>
        </p:nvSpPr>
        <p:spPr>
          <a:xfrm>
            <a:off x="1981200" y="1268760"/>
            <a:ext cx="8229600" cy="2260848"/>
          </a:xfrm>
        </p:spPr>
        <p:txBody>
          <a:bodyPr>
            <a:normAutofit/>
          </a:bodyPr>
          <a:lstStyle/>
          <a:p>
            <a:pPr marL="0" indent="0" algn="ctr">
              <a:buNone/>
            </a:pPr>
            <a:r>
              <a:rPr lang="fr-FR" dirty="0"/>
              <a:t>Kinésithérapie respiratoire instrumentale chez l’enfant neurologique central </a:t>
            </a:r>
          </a:p>
          <a:p>
            <a:pPr marL="0" indent="0" algn="ctr">
              <a:buNone/>
            </a:pPr>
            <a:r>
              <a:rPr lang="fr-FR" sz="1600" dirty="0"/>
              <a:t>Motricité cérébrale 36 (2015) 66–71 </a:t>
            </a:r>
          </a:p>
          <a:p>
            <a:pPr marL="0" indent="0" algn="ctr">
              <a:buNone/>
            </a:pPr>
            <a:r>
              <a:rPr lang="fr-FR" sz="2000" dirty="0"/>
              <a:t>M. Toussaint , K. Pernet, A. </a:t>
            </a:r>
            <a:r>
              <a:rPr lang="fr-FR" sz="2000" dirty="0" err="1"/>
              <a:t>Stagnara</a:t>
            </a:r>
            <a:r>
              <a:rPr lang="fr-FR" sz="2000" dirty="0"/>
              <a:t> </a:t>
            </a:r>
          </a:p>
          <a:p>
            <a:pPr marL="0" indent="0" algn="ctr">
              <a:buNone/>
            </a:pPr>
            <a:endParaRPr lang="fr-FR" dirty="0"/>
          </a:p>
        </p:txBody>
      </p:sp>
      <p:sp>
        <p:nvSpPr>
          <p:cNvPr id="4" name="ZoneTexte 3"/>
          <p:cNvSpPr txBox="1"/>
          <p:nvPr/>
        </p:nvSpPr>
        <p:spPr>
          <a:xfrm>
            <a:off x="1847528" y="3140969"/>
            <a:ext cx="7848872" cy="3477875"/>
          </a:xfrm>
          <a:prstGeom prst="rect">
            <a:avLst/>
          </a:prstGeom>
          <a:noFill/>
        </p:spPr>
        <p:txBody>
          <a:bodyPr wrap="square" rtlCol="0">
            <a:spAutoFit/>
          </a:bodyPr>
          <a:lstStyle/>
          <a:p>
            <a:r>
              <a:rPr lang="fr-FR" sz="2000" dirty="0"/>
              <a:t>Les techniques telles que : </a:t>
            </a:r>
          </a:p>
          <a:p>
            <a:pPr marL="742950" lvl="1" indent="-285750">
              <a:buFont typeface="Arial" panose="020B0604020202020204" pitchFamily="34" charset="0"/>
              <a:buChar char="•"/>
            </a:pPr>
            <a:r>
              <a:rPr lang="fr-FR" sz="2000" dirty="0"/>
              <a:t>aspiration dans la bouche</a:t>
            </a:r>
          </a:p>
          <a:p>
            <a:pPr marL="742950" lvl="1" indent="-285750">
              <a:buFont typeface="Arial" panose="020B0604020202020204" pitchFamily="34" charset="0"/>
              <a:buChar char="•"/>
            </a:pPr>
            <a:r>
              <a:rPr lang="fr-FR" sz="2000" dirty="0"/>
              <a:t>Les in/</a:t>
            </a:r>
            <a:r>
              <a:rPr lang="fr-FR" sz="2000" dirty="0" err="1"/>
              <a:t>exsufflateurs</a:t>
            </a:r>
            <a:r>
              <a:rPr lang="fr-FR" sz="2000" dirty="0"/>
              <a:t> (</a:t>
            </a:r>
            <a:r>
              <a:rPr lang="fr-FR" sz="2000" dirty="0" err="1"/>
              <a:t>Cough-Assist</a:t>
            </a:r>
            <a:r>
              <a:rPr lang="fr-FR" sz="2000" dirty="0"/>
              <a:t>®) </a:t>
            </a:r>
          </a:p>
          <a:p>
            <a:pPr marL="742950" lvl="1" indent="-285750">
              <a:buFont typeface="Arial" panose="020B0604020202020204" pitchFamily="34" charset="0"/>
              <a:buChar char="•"/>
            </a:pPr>
            <a:r>
              <a:rPr lang="fr-FR" sz="2000" dirty="0"/>
              <a:t>la ventilation à percussions </a:t>
            </a:r>
            <a:r>
              <a:rPr lang="fr-FR" sz="2000" dirty="0" err="1"/>
              <a:t>intrapulmonaires</a:t>
            </a:r>
            <a:r>
              <a:rPr lang="fr-FR" sz="2000" dirty="0"/>
              <a:t> </a:t>
            </a:r>
          </a:p>
          <a:p>
            <a:pPr marL="742950" lvl="1" indent="-285750">
              <a:buFont typeface="Arial" panose="020B0604020202020204" pitchFamily="34" charset="0"/>
              <a:buChar char="•"/>
            </a:pPr>
            <a:r>
              <a:rPr lang="fr-FR" sz="2000" dirty="0" smtClean="0"/>
              <a:t>(les </a:t>
            </a:r>
            <a:r>
              <a:rPr lang="fr-FR" sz="2000" dirty="0"/>
              <a:t>oscillations </a:t>
            </a:r>
            <a:r>
              <a:rPr lang="fr-FR" sz="2000" dirty="0" err="1"/>
              <a:t>périthoraciques</a:t>
            </a:r>
            <a:r>
              <a:rPr lang="fr-FR" sz="2000" dirty="0"/>
              <a:t> à haute fréquence (type VEST1</a:t>
            </a:r>
            <a:r>
              <a:rPr lang="fr-FR" sz="2000" dirty="0" smtClean="0"/>
              <a:t>))</a:t>
            </a:r>
            <a:endParaRPr lang="fr-FR" sz="2000" dirty="0"/>
          </a:p>
          <a:p>
            <a:pPr marL="742950" lvl="1" indent="-285750">
              <a:buFont typeface="Arial" panose="020B0604020202020204" pitchFamily="34" charset="0"/>
              <a:buChar char="•"/>
            </a:pPr>
            <a:r>
              <a:rPr lang="fr-FR" sz="2000" dirty="0" smtClean="0"/>
              <a:t>(le </a:t>
            </a:r>
            <a:r>
              <a:rPr lang="fr-FR" sz="2000" dirty="0"/>
              <a:t>PEP </a:t>
            </a:r>
            <a:r>
              <a:rPr lang="fr-FR" sz="2000" dirty="0" smtClean="0"/>
              <a:t>masque)</a:t>
            </a:r>
            <a:endParaRPr lang="fr-FR" sz="2000" dirty="0"/>
          </a:p>
          <a:p>
            <a:pPr marL="742950" lvl="1" indent="-285750">
              <a:buFont typeface="Arial" panose="020B0604020202020204" pitchFamily="34" charset="0"/>
              <a:buChar char="•"/>
            </a:pPr>
            <a:r>
              <a:rPr lang="fr-FR" sz="2000" dirty="0"/>
              <a:t>les </a:t>
            </a:r>
            <a:r>
              <a:rPr lang="fr-FR" sz="2000" dirty="0" err="1"/>
              <a:t>relaxateurs</a:t>
            </a:r>
            <a:r>
              <a:rPr lang="fr-FR" sz="2000" dirty="0"/>
              <a:t> de pression positive intermittente (IPPB) </a:t>
            </a:r>
          </a:p>
          <a:p>
            <a:pPr lvl="1"/>
            <a:r>
              <a:rPr lang="fr-FR" sz="2000" dirty="0"/>
              <a:t>peuvent être utilisées en combinaison avec les techniques manuelles ou lorsque celles-ci deviennent insuffisantes. </a:t>
            </a:r>
          </a:p>
          <a:p>
            <a:r>
              <a:rPr lang="fr-FR" sz="2000" dirty="0"/>
              <a:t>Leur mise en pratique représente un défi, mais il est utile de les essayer individuellement chez chaque patient pour en évaluer l’efficacité. </a:t>
            </a:r>
          </a:p>
        </p:txBody>
      </p:sp>
    </p:spTree>
    <p:extLst>
      <p:ext uri="{BB962C8B-B14F-4D97-AF65-F5344CB8AC3E}">
        <p14:creationId xmlns:p14="http://schemas.microsoft.com/office/powerpoint/2010/main" val="65881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3472" y="121196"/>
            <a:ext cx="9721080" cy="1143000"/>
          </a:xfrm>
        </p:spPr>
        <p:txBody>
          <a:bodyPr>
            <a:normAutofit/>
          </a:bodyPr>
          <a:lstStyle/>
          <a:p>
            <a:r>
              <a:rPr lang="fr-FR" dirty="0" smtClean="0">
                <a:solidFill>
                  <a:schemeClr val="tx2"/>
                </a:solidFill>
              </a:rPr>
              <a:t>Les in/</a:t>
            </a:r>
            <a:r>
              <a:rPr lang="fr-FR" dirty="0" err="1" smtClean="0">
                <a:solidFill>
                  <a:schemeClr val="tx2"/>
                </a:solidFill>
              </a:rPr>
              <a:t>exsufflateurs</a:t>
            </a:r>
            <a:r>
              <a:rPr lang="fr-FR" dirty="0" smtClean="0">
                <a:solidFill>
                  <a:schemeClr val="tx2"/>
                </a:solidFill>
              </a:rPr>
              <a:t> </a:t>
            </a:r>
            <a:br>
              <a:rPr lang="fr-FR" dirty="0" smtClean="0">
                <a:solidFill>
                  <a:schemeClr val="tx2"/>
                </a:solidFill>
              </a:rPr>
            </a:br>
            <a:r>
              <a:rPr lang="fr-FR" sz="2700" dirty="0">
                <a:solidFill>
                  <a:schemeClr val="tx2"/>
                </a:solidFill>
              </a:rPr>
              <a:t>(MIE: </a:t>
            </a:r>
            <a:r>
              <a:rPr lang="fr-FR" sz="2700" dirty="0" err="1">
                <a:solidFill>
                  <a:schemeClr val="tx2"/>
                </a:solidFill>
              </a:rPr>
              <a:t>mechanical</a:t>
            </a:r>
            <a:r>
              <a:rPr lang="fr-FR" sz="2700" dirty="0">
                <a:solidFill>
                  <a:schemeClr val="tx2"/>
                </a:solidFill>
              </a:rPr>
              <a:t> insufflation exsufflation)</a:t>
            </a:r>
          </a:p>
        </p:txBody>
      </p:sp>
      <p:sp>
        <p:nvSpPr>
          <p:cNvPr id="3" name="Espace réservé du contenu 2"/>
          <p:cNvSpPr>
            <a:spLocks noGrp="1"/>
          </p:cNvSpPr>
          <p:nvPr>
            <p:ph idx="1"/>
          </p:nvPr>
        </p:nvSpPr>
        <p:spPr>
          <a:xfrm>
            <a:off x="1919536" y="1484784"/>
            <a:ext cx="8229600" cy="2088232"/>
          </a:xfrm>
        </p:spPr>
        <p:txBody>
          <a:bodyPr>
            <a:normAutofit/>
          </a:bodyPr>
          <a:lstStyle/>
          <a:p>
            <a:pPr marL="0" indent="0">
              <a:buNone/>
            </a:pPr>
            <a:r>
              <a:rPr lang="fr-FR" dirty="0" smtClean="0">
                <a:sym typeface="Wingdings" panose="05000000000000000000" pitchFamily="2" charset="2"/>
              </a:rPr>
              <a:t> </a:t>
            </a:r>
            <a:r>
              <a:rPr lang="fr-FR" dirty="0" smtClean="0"/>
              <a:t>parfois efficace, coopération du patient ou non opposition +++</a:t>
            </a:r>
          </a:p>
          <a:p>
            <a:pPr marL="0" indent="0">
              <a:buNone/>
            </a:pPr>
            <a:r>
              <a:rPr lang="fr-FR" dirty="0" smtClean="0">
                <a:sym typeface="Wingdings" panose="05000000000000000000" pitchFamily="2" charset="2"/>
              </a:rPr>
              <a:t> l</a:t>
            </a:r>
            <a:r>
              <a:rPr lang="fr-FR" dirty="0" smtClean="0"/>
              <a:t>e proposer </a:t>
            </a:r>
            <a:r>
              <a:rPr lang="fr-FR" u="sng" dirty="0"/>
              <a:t>plusieurs fois </a:t>
            </a:r>
            <a:r>
              <a:rPr lang="fr-FR" dirty="0"/>
              <a:t>avant de déterminer si l’appareillage sera efficace ou non. </a:t>
            </a:r>
            <a:endParaRPr lang="fr-FR" dirty="0" smtClean="0"/>
          </a:p>
        </p:txBody>
      </p:sp>
      <p:sp>
        <p:nvSpPr>
          <p:cNvPr id="5" name="ZoneTexte 4"/>
          <p:cNvSpPr txBox="1"/>
          <p:nvPr/>
        </p:nvSpPr>
        <p:spPr>
          <a:xfrm>
            <a:off x="1703512" y="3356993"/>
            <a:ext cx="6552728" cy="3693319"/>
          </a:xfrm>
          <a:prstGeom prst="rect">
            <a:avLst/>
          </a:prstGeom>
          <a:noFill/>
        </p:spPr>
        <p:txBody>
          <a:bodyPr wrap="square" rtlCol="0">
            <a:spAutoFit/>
          </a:bodyPr>
          <a:lstStyle/>
          <a:p>
            <a:r>
              <a:rPr lang="fr-FR" sz="2600" dirty="0"/>
              <a:t>- certains enfants sont capables de l’utiliser, parfois même lorsque le niveau cognitif de l’enfant est très faible et/ou la collaboration nulle. </a:t>
            </a:r>
          </a:p>
          <a:p>
            <a:r>
              <a:rPr lang="fr-FR" sz="2600" dirty="0"/>
              <a:t>- Rien ne permet de pronostiquer quel enfant pourra l’utiliser </a:t>
            </a:r>
          </a:p>
          <a:p>
            <a:r>
              <a:rPr lang="fr-FR" sz="2600" dirty="0"/>
              <a:t>- </a:t>
            </a:r>
            <a:r>
              <a:rPr lang="fr-FR" sz="2600" u="sng" dirty="0"/>
              <a:t>aucune étude </a:t>
            </a:r>
            <a:r>
              <a:rPr lang="fr-FR" sz="2600" dirty="0"/>
              <a:t>n’a investigué cette approche expérimentale et aléatoire. </a:t>
            </a:r>
          </a:p>
          <a:p>
            <a:pPr marL="457200" indent="-457200">
              <a:buFont typeface="Arial" panose="020B0604020202020204" pitchFamily="34" charset="0"/>
              <a:buChar char="•"/>
            </a:pPr>
            <a:endParaRPr lang="fr-FR" sz="2600" dirty="0"/>
          </a:p>
        </p:txBody>
      </p:sp>
      <p:pic>
        <p:nvPicPr>
          <p:cNvPr id="6" name="Image 5"/>
          <p:cNvPicPr>
            <a:picLocks noChangeAspect="1"/>
          </p:cNvPicPr>
          <p:nvPr/>
        </p:nvPicPr>
        <p:blipFill rotWithShape="1">
          <a:blip r:embed="rId3"/>
          <a:srcRect l="11035" t="9180" r="20566" b="19421"/>
          <a:stretch/>
        </p:blipFill>
        <p:spPr>
          <a:xfrm>
            <a:off x="7863361" y="4365104"/>
            <a:ext cx="2736304" cy="2448272"/>
          </a:xfrm>
          <a:prstGeom prst="rect">
            <a:avLst/>
          </a:prstGeom>
        </p:spPr>
      </p:pic>
      <p:pic>
        <p:nvPicPr>
          <p:cNvPr id="7" name="Image 6"/>
          <p:cNvPicPr>
            <a:picLocks noChangeAspect="1"/>
          </p:cNvPicPr>
          <p:nvPr/>
        </p:nvPicPr>
        <p:blipFill>
          <a:blip r:embed="rId4"/>
          <a:stretch>
            <a:fillRect/>
          </a:stretch>
        </p:blipFill>
        <p:spPr>
          <a:xfrm>
            <a:off x="9093765" y="121196"/>
            <a:ext cx="1505901" cy="1405508"/>
          </a:xfrm>
          <a:prstGeom prst="rect">
            <a:avLst/>
          </a:prstGeom>
        </p:spPr>
      </p:pic>
    </p:spTree>
    <p:extLst>
      <p:ext uri="{BB962C8B-B14F-4D97-AF65-F5344CB8AC3E}">
        <p14:creationId xmlns:p14="http://schemas.microsoft.com/office/powerpoint/2010/main" val="2360795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chemeClr val="tx2"/>
                </a:solidFill>
              </a:rPr>
              <a:t>Le </a:t>
            </a:r>
            <a:r>
              <a:rPr lang="fr-FR" dirty="0" err="1" smtClean="0">
                <a:solidFill>
                  <a:schemeClr val="tx2"/>
                </a:solidFill>
              </a:rPr>
              <a:t>Percussionnaire</a:t>
            </a:r>
            <a:r>
              <a:rPr lang="fr-FR" dirty="0" smtClean="0">
                <a:solidFill>
                  <a:schemeClr val="tx2"/>
                </a:solidFill>
              </a:rPr>
              <a:t> </a:t>
            </a:r>
            <a:br>
              <a:rPr lang="fr-FR" dirty="0" smtClean="0">
                <a:solidFill>
                  <a:schemeClr val="tx2"/>
                </a:solidFill>
              </a:rPr>
            </a:br>
            <a:r>
              <a:rPr lang="fr-FR" sz="3100" dirty="0">
                <a:solidFill>
                  <a:schemeClr val="tx2"/>
                </a:solidFill>
              </a:rPr>
              <a:t>(IPV: </a:t>
            </a:r>
            <a:r>
              <a:rPr lang="fr-FR" sz="3100" dirty="0" err="1">
                <a:solidFill>
                  <a:schemeClr val="tx2"/>
                </a:solidFill>
              </a:rPr>
              <a:t>Intrapulmonary</a:t>
            </a:r>
            <a:r>
              <a:rPr lang="fr-FR" sz="3100" dirty="0">
                <a:solidFill>
                  <a:schemeClr val="tx2"/>
                </a:solidFill>
              </a:rPr>
              <a:t> Percussive Ventilation) </a:t>
            </a:r>
            <a:endParaRPr lang="fr-FR" dirty="0">
              <a:solidFill>
                <a:schemeClr val="tx2"/>
              </a:solidFill>
            </a:endParaRPr>
          </a:p>
        </p:txBody>
      </p:sp>
      <p:sp>
        <p:nvSpPr>
          <p:cNvPr id="3" name="Espace réservé du contenu 2"/>
          <p:cNvSpPr>
            <a:spLocks noGrp="1"/>
          </p:cNvSpPr>
          <p:nvPr>
            <p:ph idx="1"/>
          </p:nvPr>
        </p:nvSpPr>
        <p:spPr>
          <a:xfrm>
            <a:off x="1981200" y="1600201"/>
            <a:ext cx="8229600" cy="2692896"/>
          </a:xfrm>
        </p:spPr>
        <p:txBody>
          <a:bodyPr>
            <a:normAutofit fontScale="62500" lnSpcReduction="20000"/>
          </a:bodyPr>
          <a:lstStyle/>
          <a:p>
            <a:pPr marL="0" indent="0">
              <a:buNone/>
            </a:pPr>
            <a:r>
              <a:rPr lang="fr-FR" sz="4500" dirty="0">
                <a:sym typeface="Wingdings" panose="05000000000000000000" pitchFamily="2" charset="2"/>
              </a:rPr>
              <a:t></a:t>
            </a:r>
            <a:r>
              <a:rPr lang="fr-FR" sz="4500" u="sng" dirty="0">
                <a:sym typeface="Wingdings" panose="05000000000000000000" pitchFamily="2" charset="2"/>
              </a:rPr>
              <a:t> </a:t>
            </a:r>
            <a:r>
              <a:rPr lang="fr-FR" sz="4500" u="sng" dirty="0"/>
              <a:t>Aucun travail publié</a:t>
            </a:r>
            <a:r>
              <a:rPr lang="fr-FR" sz="4500" dirty="0"/>
              <a:t> ne permet de démontrer formellement que cette technique est efficace chez l’enfant neurologique central. </a:t>
            </a:r>
          </a:p>
          <a:p>
            <a:pPr marL="0" indent="0">
              <a:buNone/>
            </a:pPr>
            <a:r>
              <a:rPr lang="fr-FR" sz="4500" dirty="0">
                <a:sym typeface="Wingdings" panose="05000000000000000000" pitchFamily="2" charset="2"/>
              </a:rPr>
              <a:t> </a:t>
            </a:r>
            <a:r>
              <a:rPr lang="fr-FR" sz="4500" dirty="0"/>
              <a:t>Intérêt chez le patient non collaborant</a:t>
            </a:r>
          </a:p>
          <a:p>
            <a:pPr marL="0" indent="0">
              <a:buNone/>
            </a:pPr>
            <a:r>
              <a:rPr lang="fr-FR" sz="4500" dirty="0">
                <a:sym typeface="Wingdings" panose="05000000000000000000" pitchFamily="2" charset="2"/>
              </a:rPr>
              <a:t> </a:t>
            </a:r>
            <a:r>
              <a:rPr lang="fr-FR" sz="4500" dirty="0"/>
              <a:t>Quelques études ont suggéré son efficacité chez les sujets NM </a:t>
            </a:r>
          </a:p>
          <a:p>
            <a:pPr marL="0" indent="0">
              <a:buNone/>
            </a:pPr>
            <a:r>
              <a:rPr lang="fr-FR" sz="2000" dirty="0"/>
              <a:t>Toussaint M, De Win H, </a:t>
            </a:r>
            <a:r>
              <a:rPr lang="fr-FR" sz="2000" dirty="0" err="1"/>
              <a:t>Steens</a:t>
            </a:r>
            <a:r>
              <a:rPr lang="fr-FR" sz="2000" dirty="0"/>
              <a:t> M, et al. </a:t>
            </a:r>
            <a:r>
              <a:rPr lang="fr-FR" sz="2000" dirty="0" err="1"/>
              <a:t>Effect</a:t>
            </a:r>
            <a:r>
              <a:rPr lang="fr-FR" sz="2000" dirty="0"/>
              <a:t> of </a:t>
            </a:r>
            <a:r>
              <a:rPr lang="fr-FR" sz="2000" dirty="0" err="1"/>
              <a:t>intrapulmo-nary</a:t>
            </a:r>
            <a:r>
              <a:rPr lang="fr-FR" sz="2000" dirty="0"/>
              <a:t> percussive ventilation on mucus clearance in Duchenne </a:t>
            </a:r>
            <a:r>
              <a:rPr lang="fr-FR" sz="2000" dirty="0" err="1"/>
              <a:t>muscular</a:t>
            </a:r>
            <a:r>
              <a:rPr lang="fr-FR" sz="2000" dirty="0"/>
              <a:t> </a:t>
            </a:r>
            <a:r>
              <a:rPr lang="fr-FR" sz="2000" dirty="0" err="1"/>
              <a:t>dystrophy</a:t>
            </a:r>
            <a:r>
              <a:rPr lang="fr-FR" sz="2000" dirty="0"/>
              <a:t> patients: a </a:t>
            </a:r>
            <a:r>
              <a:rPr lang="fr-FR" sz="2000" dirty="0" err="1"/>
              <a:t>preliminary</a:t>
            </a:r>
            <a:r>
              <a:rPr lang="fr-FR" sz="2000" dirty="0"/>
              <a:t> report. </a:t>
            </a:r>
            <a:r>
              <a:rPr lang="fr-FR" sz="2000" dirty="0" err="1"/>
              <a:t>Respir</a:t>
            </a:r>
            <a:r>
              <a:rPr lang="fr-FR" sz="2000" dirty="0"/>
              <a:t> Care 2003;48:940–7. </a:t>
            </a:r>
          </a:p>
        </p:txBody>
      </p:sp>
      <p:sp>
        <p:nvSpPr>
          <p:cNvPr id="6" name="ZoneTexte 5"/>
          <p:cNvSpPr txBox="1"/>
          <p:nvPr/>
        </p:nvSpPr>
        <p:spPr>
          <a:xfrm>
            <a:off x="1775520" y="4509120"/>
            <a:ext cx="5400600" cy="2677656"/>
          </a:xfrm>
          <a:prstGeom prst="rect">
            <a:avLst/>
          </a:prstGeom>
          <a:noFill/>
        </p:spPr>
        <p:txBody>
          <a:bodyPr wrap="square" rtlCol="0">
            <a:spAutoFit/>
          </a:bodyPr>
          <a:lstStyle/>
          <a:p>
            <a:pPr marL="342900" indent="-342900">
              <a:buFont typeface="Arial" panose="020B0604020202020204" pitchFamily="34" charset="0"/>
              <a:buChar char="•"/>
            </a:pPr>
            <a:r>
              <a:rPr lang="fr-FR" sz="2400" dirty="0"/>
              <a:t>L’interface nasale avec harnais de fixation semble la meilleure option</a:t>
            </a:r>
          </a:p>
          <a:p>
            <a:pPr marL="342900" indent="-342900">
              <a:buFont typeface="Arial" panose="020B0604020202020204" pitchFamily="34" charset="0"/>
              <a:buChar char="•"/>
            </a:pPr>
            <a:r>
              <a:rPr lang="fr-FR" sz="2400" dirty="0"/>
              <a:t>Des données non publiées montrent que 80 % des patients IMC et polyhandicapés s’adaptent à l’IPV avec masque nasal. </a:t>
            </a:r>
          </a:p>
          <a:p>
            <a:pPr marL="342900" indent="-342900">
              <a:buFont typeface="Arial" panose="020B0604020202020204" pitchFamily="34" charset="0"/>
              <a:buChar char="•"/>
            </a:pPr>
            <a:endParaRPr lang="fr-FR" sz="2400" dirty="0"/>
          </a:p>
        </p:txBody>
      </p:sp>
      <p:pic>
        <p:nvPicPr>
          <p:cNvPr id="5" name="Image 4"/>
          <p:cNvPicPr>
            <a:picLocks noChangeAspect="1"/>
          </p:cNvPicPr>
          <p:nvPr/>
        </p:nvPicPr>
        <p:blipFill>
          <a:blip r:embed="rId3"/>
          <a:stretch>
            <a:fillRect/>
          </a:stretch>
        </p:blipFill>
        <p:spPr>
          <a:xfrm>
            <a:off x="8783212" y="4149081"/>
            <a:ext cx="1867053" cy="1594683"/>
          </a:xfrm>
          <a:prstGeom prst="rect">
            <a:avLst/>
          </a:prstGeom>
        </p:spPr>
      </p:pic>
      <p:pic>
        <p:nvPicPr>
          <p:cNvPr id="7" name="Image 6"/>
          <p:cNvPicPr>
            <a:picLocks noChangeAspect="1"/>
          </p:cNvPicPr>
          <p:nvPr/>
        </p:nvPicPr>
        <p:blipFill rotWithShape="1">
          <a:blip r:embed="rId4"/>
          <a:srcRect l="16400" t="12599" r="6951" b="10178"/>
          <a:stretch/>
        </p:blipFill>
        <p:spPr>
          <a:xfrm>
            <a:off x="7128913" y="4293098"/>
            <a:ext cx="1654299" cy="1666689"/>
          </a:xfrm>
          <a:prstGeom prst="rect">
            <a:avLst/>
          </a:prstGeom>
        </p:spPr>
      </p:pic>
    </p:spTree>
    <p:extLst>
      <p:ext uri="{BB962C8B-B14F-4D97-AF65-F5344CB8AC3E}">
        <p14:creationId xmlns:p14="http://schemas.microsoft.com/office/powerpoint/2010/main" val="1820804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err="1">
                <a:solidFill>
                  <a:schemeClr val="tx2"/>
                </a:solidFill>
              </a:rPr>
              <a:t>Relaxateur</a:t>
            </a:r>
            <a:r>
              <a:rPr lang="fr-FR" sz="3200" dirty="0">
                <a:solidFill>
                  <a:schemeClr val="tx2"/>
                </a:solidFill>
              </a:rPr>
              <a:t> de pression ou hyper-insufflateur</a:t>
            </a:r>
            <a:br>
              <a:rPr lang="fr-FR" sz="3200" dirty="0">
                <a:solidFill>
                  <a:schemeClr val="tx2"/>
                </a:solidFill>
              </a:rPr>
            </a:br>
            <a:r>
              <a:rPr lang="fr-FR" sz="2800" dirty="0">
                <a:solidFill>
                  <a:schemeClr val="tx2"/>
                </a:solidFill>
              </a:rPr>
              <a:t>IPPB (Intermittent Positive Pression </a:t>
            </a:r>
            <a:r>
              <a:rPr lang="fr-FR" sz="2800" dirty="0" err="1">
                <a:solidFill>
                  <a:schemeClr val="tx2"/>
                </a:solidFill>
              </a:rPr>
              <a:t>Breathing</a:t>
            </a:r>
            <a:r>
              <a:rPr lang="fr-FR" sz="2800" dirty="0">
                <a:solidFill>
                  <a:schemeClr val="tx2"/>
                </a:solidFill>
              </a:rPr>
              <a:t>) </a:t>
            </a:r>
            <a:endParaRPr lang="fr-FR" sz="3200" dirty="0">
              <a:solidFill>
                <a:schemeClr val="tx2"/>
              </a:solidFill>
            </a:endParaRPr>
          </a:p>
        </p:txBody>
      </p:sp>
      <p:sp>
        <p:nvSpPr>
          <p:cNvPr id="3" name="Espace réservé du contenu 2"/>
          <p:cNvSpPr>
            <a:spLocks noGrp="1"/>
          </p:cNvSpPr>
          <p:nvPr>
            <p:ph idx="1"/>
          </p:nvPr>
        </p:nvSpPr>
        <p:spPr>
          <a:xfrm>
            <a:off x="2063552" y="1700808"/>
            <a:ext cx="6779096" cy="3989040"/>
          </a:xfrm>
        </p:spPr>
        <p:txBody>
          <a:bodyPr>
            <a:normAutofit/>
          </a:bodyPr>
          <a:lstStyle/>
          <a:p>
            <a:r>
              <a:rPr lang="fr-FR" sz="2400" dirty="0"/>
              <a:t>référencé dans le forfait hebdomadaire 7 des dispositifs médicaux  : « Mobilisation thoracique et aide à la toux »</a:t>
            </a:r>
          </a:p>
          <a:p>
            <a:r>
              <a:rPr lang="fr-FR" sz="2400" dirty="0"/>
              <a:t>pas de littérature spécifique de l’utilisation de cet outil auprès des patients polyhandicapés </a:t>
            </a:r>
          </a:p>
          <a:p>
            <a:r>
              <a:rPr lang="fr-FR" sz="2400" dirty="0"/>
              <a:t>Deux indications sont possibles : l’aide au drainage et l’aide à la mobilisation thoracique. </a:t>
            </a:r>
          </a:p>
        </p:txBody>
      </p:sp>
      <p:sp>
        <p:nvSpPr>
          <p:cNvPr id="7" name="ZoneTexte 6"/>
          <p:cNvSpPr txBox="1"/>
          <p:nvPr/>
        </p:nvSpPr>
        <p:spPr>
          <a:xfrm>
            <a:off x="2063552" y="4581128"/>
            <a:ext cx="5472608" cy="2308324"/>
          </a:xfrm>
          <a:prstGeom prst="rect">
            <a:avLst/>
          </a:prstGeom>
          <a:noFill/>
        </p:spPr>
        <p:txBody>
          <a:bodyPr wrap="square" rtlCol="0">
            <a:spAutoFit/>
          </a:bodyPr>
          <a:lstStyle/>
          <a:p>
            <a:pPr marL="342900" indent="-342900">
              <a:buFont typeface="Arial" panose="020B0604020202020204" pitchFamily="34" charset="0"/>
              <a:buChar char="•"/>
            </a:pPr>
            <a:r>
              <a:rPr lang="fr-FR" sz="2400" dirty="0"/>
              <a:t>Le principe est de faire rentrer un volume inspiratoire bien supérieur au volume courant pour permettre un débit expiratoire plus élevé et donc plus efficace pour entraîner les sécrétions. </a:t>
            </a:r>
          </a:p>
          <a:p>
            <a:pPr marL="342900" indent="-342900">
              <a:buFont typeface="Arial" panose="020B0604020202020204" pitchFamily="34" charset="0"/>
              <a:buChar char="•"/>
            </a:pPr>
            <a:endParaRPr lang="fr-FR" sz="2400"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879" y="4797152"/>
            <a:ext cx="3274928" cy="1888542"/>
          </a:xfrm>
          <a:prstGeom prst="rect">
            <a:avLst/>
          </a:prstGeom>
        </p:spPr>
      </p:pic>
    </p:spTree>
    <p:extLst>
      <p:ext uri="{BB962C8B-B14F-4D97-AF65-F5344CB8AC3E}">
        <p14:creationId xmlns:p14="http://schemas.microsoft.com/office/powerpoint/2010/main" val="1822733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287688" y="4581128"/>
            <a:ext cx="5715000" cy="1409700"/>
          </a:xfrm>
          <a:prstGeom prst="rect">
            <a:avLst/>
          </a:prstGeom>
        </p:spPr>
      </p:pic>
      <p:pic>
        <p:nvPicPr>
          <p:cNvPr id="5" name="Image 4"/>
          <p:cNvPicPr>
            <a:picLocks noChangeAspect="1"/>
          </p:cNvPicPr>
          <p:nvPr/>
        </p:nvPicPr>
        <p:blipFill>
          <a:blip r:embed="rId3"/>
          <a:stretch>
            <a:fillRect/>
          </a:stretch>
        </p:blipFill>
        <p:spPr>
          <a:xfrm>
            <a:off x="2438866" y="980729"/>
            <a:ext cx="7271792" cy="2433657"/>
          </a:xfrm>
          <a:prstGeom prst="rect">
            <a:avLst/>
          </a:prstGeom>
        </p:spPr>
      </p:pic>
      <p:pic>
        <p:nvPicPr>
          <p:cNvPr id="6" name="Image 5"/>
          <p:cNvPicPr>
            <a:picLocks noChangeAspect="1"/>
          </p:cNvPicPr>
          <p:nvPr/>
        </p:nvPicPr>
        <p:blipFill>
          <a:blip r:embed="rId4"/>
          <a:stretch>
            <a:fillRect/>
          </a:stretch>
        </p:blipFill>
        <p:spPr>
          <a:xfrm>
            <a:off x="4565051" y="404665"/>
            <a:ext cx="3019425" cy="238125"/>
          </a:xfrm>
          <a:prstGeom prst="rect">
            <a:avLst/>
          </a:prstGeom>
        </p:spPr>
      </p:pic>
    </p:spTree>
    <p:extLst>
      <p:ext uri="{BB962C8B-B14F-4D97-AF65-F5344CB8AC3E}">
        <p14:creationId xmlns:p14="http://schemas.microsoft.com/office/powerpoint/2010/main" val="2768807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 positionnement </a:t>
            </a:r>
            <a:endParaRPr lang="fr-F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176" y="1772817"/>
            <a:ext cx="8365305" cy="366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215680" y="6372036"/>
            <a:ext cx="6768752" cy="369332"/>
          </a:xfrm>
          <a:prstGeom prst="rect">
            <a:avLst/>
          </a:prstGeom>
          <a:noFill/>
        </p:spPr>
        <p:txBody>
          <a:bodyPr wrap="square" rtlCol="0">
            <a:spAutoFit/>
          </a:bodyPr>
          <a:lstStyle/>
          <a:p>
            <a:r>
              <a:rPr lang="fr-FR" dirty="0"/>
              <a:t>G. </a:t>
            </a:r>
            <a:r>
              <a:rPr lang="fr-FR" dirty="0" err="1"/>
              <a:t>Riffard</a:t>
            </a:r>
            <a:r>
              <a:rPr lang="fr-FR" dirty="0"/>
              <a:t>, L. </a:t>
            </a:r>
            <a:r>
              <a:rPr lang="fr-FR" dirty="0" err="1"/>
              <a:t>Trapes</a:t>
            </a:r>
            <a:r>
              <a:rPr lang="fr-FR" dirty="0"/>
              <a:t> / Motricité cérébrale 36 (2015) 79–84 </a:t>
            </a:r>
          </a:p>
        </p:txBody>
      </p:sp>
    </p:spTree>
    <p:extLst>
      <p:ext uri="{BB962C8B-B14F-4D97-AF65-F5344CB8AC3E}">
        <p14:creationId xmlns:p14="http://schemas.microsoft.com/office/powerpoint/2010/main" val="710362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600" dirty="0">
                <a:solidFill>
                  <a:schemeClr val="tx2"/>
                </a:solidFill>
              </a:rPr>
              <a:t>En pratique</a:t>
            </a:r>
          </a:p>
        </p:txBody>
      </p:sp>
      <p:sp>
        <p:nvSpPr>
          <p:cNvPr id="3" name="Espace réservé du contenu 2"/>
          <p:cNvSpPr>
            <a:spLocks noGrp="1"/>
          </p:cNvSpPr>
          <p:nvPr>
            <p:ph idx="1"/>
          </p:nvPr>
        </p:nvSpPr>
        <p:spPr/>
        <p:txBody>
          <a:bodyPr/>
          <a:lstStyle/>
          <a:p>
            <a:pPr marL="0" indent="0">
              <a:buNone/>
            </a:pPr>
            <a:r>
              <a:rPr lang="fr-FR" dirty="0" smtClean="0"/>
              <a:t>Dispositifs mixtes </a:t>
            </a:r>
            <a:r>
              <a:rPr lang="fr-FR" dirty="0" err="1" smtClean="0"/>
              <a:t>percussionnaire</a:t>
            </a:r>
            <a:r>
              <a:rPr lang="fr-FR" dirty="0" smtClean="0"/>
              <a:t> + in-</a:t>
            </a:r>
            <a:r>
              <a:rPr lang="fr-FR" dirty="0" err="1" smtClean="0"/>
              <a:t>exsufflateur</a:t>
            </a:r>
            <a:endParaRPr lang="fr-FR" dirty="0" smtClean="0"/>
          </a:p>
          <a:p>
            <a:pPr marL="0" indent="0">
              <a:buNone/>
            </a:pPr>
            <a:endParaRPr lang="fr-FR" dirty="0" smtClean="0"/>
          </a:p>
          <a:p>
            <a:pPr marL="0" indent="0">
              <a:buNone/>
            </a:pPr>
            <a:r>
              <a:rPr lang="fr-FR" dirty="0" smtClean="0"/>
              <a:t>Apprentissage par les aidants et le kiné référent demande du temps</a:t>
            </a:r>
          </a:p>
          <a:p>
            <a:pPr marL="0" indent="0">
              <a:buNone/>
            </a:pPr>
            <a:endParaRPr lang="fr-FR" dirty="0" smtClean="0"/>
          </a:p>
          <a:p>
            <a:pPr marL="0" indent="0">
              <a:buNone/>
            </a:pPr>
            <a:r>
              <a:rPr lang="fr-FR" dirty="0" smtClean="0"/>
              <a:t>Prescription par un centre ayant une expertise dans ce domaine</a:t>
            </a:r>
            <a:endParaRPr lang="fr-FR" dirty="0"/>
          </a:p>
        </p:txBody>
      </p:sp>
    </p:spTree>
    <p:extLst>
      <p:ext uri="{BB962C8B-B14F-4D97-AF65-F5344CB8AC3E}">
        <p14:creationId xmlns:p14="http://schemas.microsoft.com/office/powerpoint/2010/main" val="3882625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09800" y="2391024"/>
            <a:ext cx="7772400" cy="1470025"/>
          </a:xfrm>
        </p:spPr>
        <p:txBody>
          <a:bodyPr>
            <a:noAutofit/>
          </a:bodyPr>
          <a:lstStyle/>
          <a:p>
            <a:r>
              <a:rPr lang="fr-FR" altLang="fr-FR" sz="2800" dirty="0"/>
              <a:t>Recommandations pour l’oxygénothérapie</a:t>
            </a:r>
            <a:br>
              <a:rPr lang="fr-FR" altLang="fr-FR" sz="2800" dirty="0"/>
            </a:br>
            <a:r>
              <a:rPr lang="fr-FR" altLang="fr-FR" sz="2800" dirty="0"/>
              <a:t>chez l’enfant en situations aiguës et</a:t>
            </a:r>
            <a:br>
              <a:rPr lang="fr-FR" altLang="fr-FR" sz="2800" dirty="0"/>
            </a:br>
            <a:r>
              <a:rPr lang="fr-FR" altLang="fr-FR" sz="2800" dirty="0"/>
              <a:t>chroniques : évaluation du besoin, critères de</a:t>
            </a:r>
            <a:br>
              <a:rPr lang="fr-FR" altLang="fr-FR" sz="2800" dirty="0"/>
            </a:br>
            <a:r>
              <a:rPr lang="fr-FR" altLang="fr-FR" sz="2800" dirty="0"/>
              <a:t>mise en route, modalités de prescription et de</a:t>
            </a:r>
            <a:br>
              <a:rPr lang="fr-FR" altLang="fr-FR" sz="2800" dirty="0"/>
            </a:br>
            <a:r>
              <a:rPr lang="fr-FR" altLang="fr-FR" sz="2800" dirty="0"/>
              <a:t>surveillance</a:t>
            </a:r>
          </a:p>
        </p:txBody>
      </p:sp>
      <p:sp>
        <p:nvSpPr>
          <p:cNvPr id="5123" name="Rectangle 3"/>
          <p:cNvSpPr>
            <a:spLocks noGrp="1" noChangeArrowheads="1"/>
          </p:cNvSpPr>
          <p:nvPr>
            <p:ph type="subTitle" idx="1"/>
          </p:nvPr>
        </p:nvSpPr>
        <p:spPr>
          <a:xfrm>
            <a:off x="2895600" y="5105400"/>
            <a:ext cx="6400800" cy="1752600"/>
          </a:xfrm>
        </p:spPr>
        <p:txBody>
          <a:bodyPr>
            <a:normAutofit/>
          </a:bodyPr>
          <a:lstStyle/>
          <a:p>
            <a:r>
              <a:rPr lang="fr-FR" altLang="fr-FR" sz="2000" i="1" dirty="0"/>
              <a:t>Groupe de recherche sur les avancées en pneumologie pédiatrique (GRAPP)</a:t>
            </a:r>
          </a:p>
          <a:p>
            <a:r>
              <a:rPr lang="fr-FR" altLang="fr-FR" sz="2000" i="1" dirty="0"/>
              <a:t>Archives de Pédiatrie 2012;19:528-536</a:t>
            </a:r>
          </a:p>
        </p:txBody>
      </p:sp>
      <p:sp>
        <p:nvSpPr>
          <p:cNvPr id="4" name="Titre 1"/>
          <p:cNvSpPr txBox="1">
            <a:spLocks/>
          </p:cNvSpPr>
          <p:nvPr/>
        </p:nvSpPr>
        <p:spPr>
          <a:xfrm>
            <a:off x="1981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a:solidFill>
                  <a:schemeClr val="tx2"/>
                </a:solidFill>
              </a:rPr>
              <a:t>Oxygénothérapie</a:t>
            </a:r>
          </a:p>
        </p:txBody>
      </p:sp>
    </p:spTree>
    <p:extLst>
      <p:ext uri="{BB962C8B-B14F-4D97-AF65-F5344CB8AC3E}">
        <p14:creationId xmlns:p14="http://schemas.microsoft.com/office/powerpoint/2010/main" val="1017860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81"/>
          <a:stretch/>
        </p:blipFill>
        <p:spPr>
          <a:xfrm>
            <a:off x="3719736" y="332656"/>
            <a:ext cx="4442048" cy="6107060"/>
          </a:xfrm>
          <a:prstGeom prst="rect">
            <a:avLst/>
          </a:prstGeom>
          <a:noFill/>
          <a:ln/>
        </p:spPr>
      </p:pic>
      <p:cxnSp>
        <p:nvCxnSpPr>
          <p:cNvPr id="6" name="Connecteur droit avec flèche 5"/>
          <p:cNvCxnSpPr/>
          <p:nvPr/>
        </p:nvCxnSpPr>
        <p:spPr>
          <a:xfrm flipH="1">
            <a:off x="7968208" y="1412776"/>
            <a:ext cx="1008112"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9099773" y="951111"/>
            <a:ext cx="1584176" cy="923330"/>
          </a:xfrm>
          <a:prstGeom prst="rect">
            <a:avLst/>
          </a:prstGeom>
          <a:noFill/>
        </p:spPr>
        <p:txBody>
          <a:bodyPr wrap="square" rtlCol="0">
            <a:spAutoFit/>
          </a:bodyPr>
          <a:lstStyle/>
          <a:p>
            <a:r>
              <a:rPr lang="fr-FR" dirty="0"/>
              <a:t>GDS + </a:t>
            </a:r>
            <a:r>
              <a:rPr lang="fr-FR" dirty="0" err="1"/>
              <a:t>Capnographie</a:t>
            </a:r>
            <a:r>
              <a:rPr lang="fr-FR" dirty="0"/>
              <a:t> transcutanée</a:t>
            </a:r>
          </a:p>
        </p:txBody>
      </p:sp>
    </p:spTree>
    <p:extLst>
      <p:ext uri="{BB962C8B-B14F-4D97-AF65-F5344CB8AC3E}">
        <p14:creationId xmlns:p14="http://schemas.microsoft.com/office/powerpoint/2010/main" val="811759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solidFill>
              </a:rPr>
              <a:t> Soutien ventilatoire : VNI et PPC</a:t>
            </a:r>
            <a:endParaRPr lang="fr-FR" dirty="0">
              <a:solidFill>
                <a:schemeClr val="tx2"/>
              </a:solidFill>
            </a:endParaRPr>
          </a:p>
        </p:txBody>
      </p:sp>
      <p:sp>
        <p:nvSpPr>
          <p:cNvPr id="6" name="ZoneTexte 5"/>
          <p:cNvSpPr txBox="1"/>
          <p:nvPr/>
        </p:nvSpPr>
        <p:spPr>
          <a:xfrm>
            <a:off x="1981200" y="1196752"/>
            <a:ext cx="6840760" cy="1569660"/>
          </a:xfrm>
          <a:prstGeom prst="rect">
            <a:avLst/>
          </a:prstGeom>
          <a:noFill/>
        </p:spPr>
        <p:txBody>
          <a:bodyPr wrap="square" rtlCol="0">
            <a:spAutoFit/>
          </a:bodyPr>
          <a:lstStyle/>
          <a:p>
            <a:r>
              <a:rPr lang="fr-FR" sz="2400" b="1" dirty="0">
                <a:sym typeface="Wingdings" panose="05000000000000000000" pitchFamily="2" charset="2"/>
              </a:rPr>
              <a:t> </a:t>
            </a:r>
            <a:r>
              <a:rPr lang="fr-FR" sz="2400" b="1" dirty="0"/>
              <a:t>En pratique : des critères de qualité de vie en plus des critères polygraphiques et </a:t>
            </a:r>
            <a:r>
              <a:rPr lang="fr-FR" sz="2400" b="1" dirty="0" err="1"/>
              <a:t>oxymétriques</a:t>
            </a:r>
            <a:r>
              <a:rPr lang="fr-FR" sz="2400" b="1" dirty="0"/>
              <a:t>. CLINIQUE +++ (tirage)</a:t>
            </a:r>
          </a:p>
          <a:p>
            <a:endParaRPr lang="fr-FR" sz="2400" b="1" dirty="0"/>
          </a:p>
        </p:txBody>
      </p:sp>
      <p:pic>
        <p:nvPicPr>
          <p:cNvPr id="8" name="Image 7"/>
          <p:cNvPicPr>
            <a:picLocks noChangeAspect="1"/>
          </p:cNvPicPr>
          <p:nvPr/>
        </p:nvPicPr>
        <p:blipFill>
          <a:blip r:embed="rId3"/>
          <a:stretch>
            <a:fillRect/>
          </a:stretch>
        </p:blipFill>
        <p:spPr>
          <a:xfrm>
            <a:off x="2207568" y="2306977"/>
            <a:ext cx="6838950" cy="4429125"/>
          </a:xfrm>
          <a:prstGeom prst="rect">
            <a:avLst/>
          </a:prstGeom>
        </p:spPr>
      </p:pic>
      <p:sp>
        <p:nvSpPr>
          <p:cNvPr id="9" name="ZoneTexte 8"/>
          <p:cNvSpPr txBox="1"/>
          <p:nvPr/>
        </p:nvSpPr>
        <p:spPr>
          <a:xfrm>
            <a:off x="5181017" y="6215695"/>
            <a:ext cx="7272808" cy="461665"/>
          </a:xfrm>
          <a:prstGeom prst="rect">
            <a:avLst/>
          </a:prstGeom>
          <a:noFill/>
        </p:spPr>
        <p:txBody>
          <a:bodyPr wrap="square" rtlCol="0">
            <a:spAutoFit/>
          </a:bodyPr>
          <a:lstStyle/>
          <a:p>
            <a:r>
              <a:rPr lang="fr-FR" sz="1200" i="1" dirty="0" err="1"/>
              <a:t>Task</a:t>
            </a:r>
            <a:r>
              <a:rPr lang="fr-FR" sz="1200" i="1" dirty="0"/>
              <a:t> force Report</a:t>
            </a:r>
          </a:p>
          <a:p>
            <a:r>
              <a:rPr lang="fr-FR" sz="1200" i="1" dirty="0"/>
              <a:t>ERS </a:t>
            </a:r>
            <a:r>
              <a:rPr lang="fr-FR" sz="1200" i="1" dirty="0" err="1"/>
              <a:t>statement</a:t>
            </a:r>
            <a:r>
              <a:rPr lang="fr-FR" sz="1200" i="1" dirty="0"/>
              <a:t> on </a:t>
            </a:r>
            <a:r>
              <a:rPr lang="fr-FR" sz="1200" i="1" dirty="0" err="1"/>
              <a:t>pediatric</a:t>
            </a:r>
            <a:r>
              <a:rPr lang="fr-FR" sz="1200" i="1" dirty="0"/>
              <a:t> long terme non invasive </a:t>
            </a:r>
            <a:r>
              <a:rPr lang="fr-FR" sz="1200" i="1" dirty="0" err="1"/>
              <a:t>respiratory</a:t>
            </a:r>
            <a:r>
              <a:rPr lang="fr-FR" sz="1200" i="1" dirty="0"/>
              <a:t> support 2021</a:t>
            </a:r>
          </a:p>
        </p:txBody>
      </p:sp>
    </p:spTree>
    <p:extLst>
      <p:ext uri="{BB962C8B-B14F-4D97-AF65-F5344CB8AC3E}">
        <p14:creationId xmlns:p14="http://schemas.microsoft.com/office/powerpoint/2010/main" val="3655727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919536" y="1988840"/>
            <a:ext cx="7128792" cy="1477328"/>
          </a:xfrm>
          <a:prstGeom prst="rect">
            <a:avLst/>
          </a:prstGeom>
          <a:noFill/>
        </p:spPr>
        <p:txBody>
          <a:bodyPr wrap="square" rtlCol="0">
            <a:spAutoFit/>
          </a:bodyPr>
          <a:lstStyle/>
          <a:p>
            <a:r>
              <a:rPr lang="fr-FR" dirty="0"/>
              <a:t>Prise en charge du SAOS type 1, 2, 3 pour un IAH supérieur ou IAH &gt; 5/h pour l’enfant:</a:t>
            </a:r>
          </a:p>
          <a:p>
            <a:r>
              <a:rPr lang="fr-FR" dirty="0"/>
              <a:t>- ORL: chirurgie</a:t>
            </a:r>
          </a:p>
          <a:p>
            <a:r>
              <a:rPr lang="fr-FR" dirty="0"/>
              <a:t>- orthodontie</a:t>
            </a:r>
          </a:p>
          <a:p>
            <a:r>
              <a:rPr lang="fr-FR" dirty="0"/>
              <a:t>et PPC si IA &gt;5 ou </a:t>
            </a:r>
            <a:r>
              <a:rPr lang="fr-FR" dirty="0" err="1"/>
              <a:t>IAHo</a:t>
            </a:r>
            <a:r>
              <a:rPr lang="fr-FR" dirty="0"/>
              <a:t> &gt;10</a:t>
            </a:r>
          </a:p>
        </p:txBody>
      </p:sp>
      <p:sp>
        <p:nvSpPr>
          <p:cNvPr id="7" name="Espace réservé du contenu 2"/>
          <p:cNvSpPr>
            <a:spLocks noGrp="1"/>
          </p:cNvSpPr>
          <p:nvPr>
            <p:ph idx="1"/>
          </p:nvPr>
        </p:nvSpPr>
        <p:spPr>
          <a:xfrm>
            <a:off x="1657164" y="332657"/>
            <a:ext cx="8229600" cy="748679"/>
          </a:xfrm>
        </p:spPr>
        <p:txBody>
          <a:bodyPr/>
          <a:lstStyle/>
          <a:p>
            <a:pPr marL="0" indent="0">
              <a:buNone/>
            </a:pPr>
            <a:r>
              <a:rPr lang="fr-FR" b="1" u="sng" dirty="0" smtClean="0"/>
              <a:t>PPC </a:t>
            </a:r>
            <a:r>
              <a:rPr lang="fr-FR" b="1" dirty="0" smtClean="0"/>
              <a:t>et SAOS</a:t>
            </a:r>
          </a:p>
        </p:txBody>
      </p:sp>
    </p:spTree>
    <p:extLst>
      <p:ext uri="{BB962C8B-B14F-4D97-AF65-F5344CB8AC3E}">
        <p14:creationId xmlns:p14="http://schemas.microsoft.com/office/powerpoint/2010/main" val="1232853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63552" y="332656"/>
            <a:ext cx="8496944" cy="1261884"/>
          </a:xfrm>
          <a:prstGeom prst="rect">
            <a:avLst/>
          </a:prstGeom>
          <a:noFill/>
        </p:spPr>
        <p:txBody>
          <a:bodyPr wrap="square" rtlCol="0">
            <a:spAutoFit/>
          </a:bodyPr>
          <a:lstStyle/>
          <a:p>
            <a:r>
              <a:rPr lang="fr-FR" sz="2800" b="1" u="sng" dirty="0"/>
              <a:t>VNI </a:t>
            </a:r>
            <a:r>
              <a:rPr lang="fr-FR" sz="2400" dirty="0"/>
              <a:t>si Hypoventilation alvéolaire (clinique + </a:t>
            </a:r>
            <a:r>
              <a:rPr lang="fr-FR" sz="2400" dirty="0" err="1"/>
              <a:t>capnographie</a:t>
            </a:r>
            <a:r>
              <a:rPr lang="fr-FR" sz="2400" dirty="0"/>
              <a:t> Tc)</a:t>
            </a:r>
          </a:p>
          <a:p>
            <a:pPr lvl="1"/>
            <a:r>
              <a:rPr lang="fr-FR" sz="2400" dirty="0"/>
              <a:t>	Mais fausses routes = contre indication relative</a:t>
            </a:r>
          </a:p>
          <a:p>
            <a:pPr lvl="1"/>
            <a:r>
              <a:rPr lang="fr-FR" sz="2400" dirty="0"/>
              <a:t>	</a:t>
            </a:r>
          </a:p>
        </p:txBody>
      </p:sp>
      <p:pic>
        <p:nvPicPr>
          <p:cNvPr id="5" name="Image 4"/>
          <p:cNvPicPr>
            <a:picLocks noChangeAspect="1"/>
          </p:cNvPicPr>
          <p:nvPr/>
        </p:nvPicPr>
        <p:blipFill>
          <a:blip r:embed="rId3"/>
          <a:stretch>
            <a:fillRect/>
          </a:stretch>
        </p:blipFill>
        <p:spPr>
          <a:xfrm>
            <a:off x="1416496" y="1844824"/>
            <a:ext cx="9144000" cy="4031126"/>
          </a:xfrm>
          <a:prstGeom prst="rect">
            <a:avLst/>
          </a:prstGeom>
        </p:spPr>
      </p:pic>
      <p:sp>
        <p:nvSpPr>
          <p:cNvPr id="6" name="ZoneTexte 5"/>
          <p:cNvSpPr txBox="1"/>
          <p:nvPr/>
        </p:nvSpPr>
        <p:spPr>
          <a:xfrm>
            <a:off x="2675620" y="5875951"/>
            <a:ext cx="7272808" cy="646331"/>
          </a:xfrm>
          <a:prstGeom prst="rect">
            <a:avLst/>
          </a:prstGeom>
          <a:noFill/>
        </p:spPr>
        <p:txBody>
          <a:bodyPr wrap="square" rtlCol="0">
            <a:spAutoFit/>
          </a:bodyPr>
          <a:lstStyle/>
          <a:p>
            <a:r>
              <a:rPr lang="fr-FR" i="1" dirty="0" err="1"/>
              <a:t>Task</a:t>
            </a:r>
            <a:r>
              <a:rPr lang="fr-FR" i="1" dirty="0"/>
              <a:t> force Report</a:t>
            </a:r>
          </a:p>
          <a:p>
            <a:r>
              <a:rPr lang="fr-FR" i="1" dirty="0"/>
              <a:t>ERS </a:t>
            </a:r>
            <a:r>
              <a:rPr lang="fr-FR" i="1" dirty="0" err="1"/>
              <a:t>statement</a:t>
            </a:r>
            <a:r>
              <a:rPr lang="fr-FR" i="1" dirty="0"/>
              <a:t> on </a:t>
            </a:r>
            <a:r>
              <a:rPr lang="fr-FR" i="1" dirty="0" err="1"/>
              <a:t>pediatric</a:t>
            </a:r>
            <a:r>
              <a:rPr lang="fr-FR" i="1" dirty="0"/>
              <a:t> long terme non invasive </a:t>
            </a:r>
            <a:r>
              <a:rPr lang="fr-FR" i="1" dirty="0" err="1"/>
              <a:t>respiratory</a:t>
            </a:r>
            <a:r>
              <a:rPr lang="fr-FR" i="1" dirty="0"/>
              <a:t> support 2021</a:t>
            </a:r>
          </a:p>
        </p:txBody>
      </p:sp>
    </p:spTree>
    <p:extLst>
      <p:ext uri="{BB962C8B-B14F-4D97-AF65-F5344CB8AC3E}">
        <p14:creationId xmlns:p14="http://schemas.microsoft.com/office/powerpoint/2010/main" val="780085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9536" y="404665"/>
            <a:ext cx="8229600" cy="4525963"/>
          </a:xfrm>
        </p:spPr>
        <p:txBody>
          <a:bodyPr/>
          <a:lstStyle/>
          <a:p>
            <a:pPr marL="914400" lvl="1" indent="-457200"/>
            <a:r>
              <a:rPr lang="fr-FR" dirty="0"/>
              <a:t>Décision adaptée : type d’obstruction ORL, type d’environnement familial et de soins, la qualité de vie des patients et la position des parents doivent être pris en compte</a:t>
            </a:r>
          </a:p>
          <a:p>
            <a:pPr marL="914400" lvl="1" indent="-457200"/>
            <a:endParaRPr lang="fr-FR" dirty="0"/>
          </a:p>
          <a:p>
            <a:pPr marL="914400" lvl="1" indent="-457200"/>
            <a:r>
              <a:rPr lang="fr-FR" b="1" u="sng" dirty="0"/>
              <a:t>Efficacité de la prise en charge à évaluer +++ </a:t>
            </a:r>
            <a:r>
              <a:rPr lang="fr-FR" dirty="0"/>
              <a:t>sur la QDV</a:t>
            </a:r>
          </a:p>
          <a:p>
            <a:pPr marL="914400" lvl="1" indent="-457200"/>
            <a:endParaRPr lang="fr-FR" dirty="0"/>
          </a:p>
          <a:p>
            <a:pPr marL="914400" lvl="1" indent="-457200"/>
            <a:r>
              <a:rPr lang="fr-FR" dirty="0"/>
              <a:t>Masque nasal&gt;</a:t>
            </a:r>
            <a:r>
              <a:rPr lang="fr-FR" dirty="0" err="1"/>
              <a:t>orofacial</a:t>
            </a:r>
            <a:r>
              <a:rPr lang="fr-FR" dirty="0"/>
              <a:t> car risque d’inhalation, </a:t>
            </a:r>
            <a:r>
              <a:rPr lang="fr-FR" dirty="0" err="1"/>
              <a:t>retropulsion</a:t>
            </a:r>
            <a:r>
              <a:rPr lang="fr-FR" dirty="0"/>
              <a:t> maxillaire et zones de pression, attention digestif</a:t>
            </a:r>
          </a:p>
          <a:p>
            <a:pPr marL="914400" lvl="1" indent="-457200"/>
            <a:r>
              <a:rPr lang="fr-FR" dirty="0" err="1"/>
              <a:t>Asynchronie</a:t>
            </a:r>
            <a:r>
              <a:rPr lang="fr-FR" dirty="0"/>
              <a:t> patient –machine fréquent</a:t>
            </a:r>
          </a:p>
          <a:p>
            <a:pPr marL="914400" lvl="1" indent="-457200"/>
            <a:endParaRPr lang="fr-FR" dirty="0"/>
          </a:p>
          <a:p>
            <a:pPr marL="914400" lvl="1" indent="-457200"/>
            <a:endParaRPr lang="fr-FR" dirty="0"/>
          </a:p>
          <a:p>
            <a:endParaRPr lang="fr-FR" dirty="0"/>
          </a:p>
        </p:txBody>
      </p:sp>
      <p:pic>
        <p:nvPicPr>
          <p:cNvPr id="7" name="Image 6"/>
          <p:cNvPicPr>
            <a:picLocks noChangeAspect="1"/>
          </p:cNvPicPr>
          <p:nvPr/>
        </p:nvPicPr>
        <p:blipFill>
          <a:blip r:embed="rId3"/>
          <a:stretch>
            <a:fillRect/>
          </a:stretch>
        </p:blipFill>
        <p:spPr>
          <a:xfrm>
            <a:off x="2548186" y="4921349"/>
            <a:ext cx="7600950" cy="1733550"/>
          </a:xfrm>
          <a:prstGeom prst="rect">
            <a:avLst/>
          </a:prstGeom>
        </p:spPr>
      </p:pic>
    </p:spTree>
    <p:extLst>
      <p:ext uri="{BB962C8B-B14F-4D97-AF65-F5344CB8AC3E}">
        <p14:creationId xmlns:p14="http://schemas.microsoft.com/office/powerpoint/2010/main" val="3050887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415481" y="2458"/>
            <a:ext cx="5988245" cy="6158061"/>
          </a:xfrm>
          <a:prstGeom prst="rect">
            <a:avLst/>
          </a:prstGeom>
        </p:spPr>
      </p:pic>
      <p:pic>
        <p:nvPicPr>
          <p:cNvPr id="5" name="Image 4"/>
          <p:cNvPicPr>
            <a:picLocks noChangeAspect="1"/>
          </p:cNvPicPr>
          <p:nvPr/>
        </p:nvPicPr>
        <p:blipFill>
          <a:blip r:embed="rId4"/>
          <a:stretch>
            <a:fillRect/>
          </a:stretch>
        </p:blipFill>
        <p:spPr>
          <a:xfrm>
            <a:off x="1503325" y="5943600"/>
            <a:ext cx="6105525" cy="914400"/>
          </a:xfrm>
          <a:prstGeom prst="rect">
            <a:avLst/>
          </a:prstGeom>
        </p:spPr>
      </p:pic>
      <p:sp>
        <p:nvSpPr>
          <p:cNvPr id="6" name="ZoneTexte 5"/>
          <p:cNvSpPr txBox="1"/>
          <p:nvPr/>
        </p:nvSpPr>
        <p:spPr>
          <a:xfrm>
            <a:off x="7536160" y="476672"/>
            <a:ext cx="3024336" cy="5909310"/>
          </a:xfrm>
          <a:prstGeom prst="rect">
            <a:avLst/>
          </a:prstGeom>
          <a:noFill/>
        </p:spPr>
        <p:txBody>
          <a:bodyPr wrap="square" rtlCol="0">
            <a:spAutoFit/>
          </a:bodyPr>
          <a:lstStyle/>
          <a:p>
            <a:r>
              <a:rPr lang="fr-FR" b="1" dirty="0"/>
              <a:t>Indications</a:t>
            </a:r>
            <a:r>
              <a:rPr lang="fr-FR" dirty="0"/>
              <a:t>: instabilité des VAS, atteinte de la commande centrale, et/ou anomalies faciales</a:t>
            </a:r>
          </a:p>
          <a:p>
            <a:endParaRPr lang="fr-FR" dirty="0"/>
          </a:p>
          <a:p>
            <a:r>
              <a:rPr lang="fr-FR" b="1" dirty="0"/>
              <a:t>CPAP</a:t>
            </a:r>
            <a:r>
              <a:rPr lang="fr-FR" dirty="0"/>
              <a:t>: </a:t>
            </a:r>
          </a:p>
          <a:p>
            <a:pPr marL="285750" indent="-285750">
              <a:buFontTx/>
              <a:buChar char="-"/>
            </a:pPr>
            <a:r>
              <a:rPr lang="fr-FR" dirty="0"/>
              <a:t>amélioration échelle de sommeil </a:t>
            </a:r>
            <a:r>
              <a:rPr lang="fr-FR" dirty="0" err="1"/>
              <a:t>Epworth</a:t>
            </a:r>
            <a:endParaRPr lang="fr-FR" dirty="0"/>
          </a:p>
          <a:p>
            <a:pPr marL="285750" indent="-285750">
              <a:buFontTx/>
              <a:buChar char="-"/>
            </a:pPr>
            <a:r>
              <a:rPr lang="fr-FR" dirty="0"/>
              <a:t>Comportement</a:t>
            </a:r>
          </a:p>
          <a:p>
            <a:pPr marL="285750" indent="-285750">
              <a:buFontTx/>
              <a:buChar char="-"/>
            </a:pPr>
            <a:r>
              <a:rPr lang="fr-FR" dirty="0"/>
              <a:t>Score apnée obstructive</a:t>
            </a:r>
          </a:p>
          <a:p>
            <a:pPr marL="285750" indent="-285750">
              <a:buFontTx/>
              <a:buChar char="-"/>
            </a:pPr>
            <a:r>
              <a:rPr lang="fr-FR" dirty="0"/>
              <a:t>Qualité de vie</a:t>
            </a:r>
          </a:p>
          <a:p>
            <a:pPr marL="285750" indent="-285750">
              <a:buFontTx/>
              <a:buChar char="-"/>
            </a:pPr>
            <a:endParaRPr lang="fr-FR" dirty="0"/>
          </a:p>
          <a:p>
            <a:r>
              <a:rPr lang="fr-FR" dirty="0"/>
              <a:t>Globalement, </a:t>
            </a:r>
            <a:r>
              <a:rPr lang="fr-FR" b="1" dirty="0"/>
              <a:t>très peu de données</a:t>
            </a:r>
            <a:r>
              <a:rPr lang="fr-FR" dirty="0"/>
              <a:t> 4 études</a:t>
            </a:r>
          </a:p>
          <a:p>
            <a:endParaRPr lang="fr-FR" dirty="0"/>
          </a:p>
          <a:p>
            <a:r>
              <a:rPr lang="fr-FR" b="1" dirty="0"/>
              <a:t>Taux d’échec important</a:t>
            </a:r>
            <a:r>
              <a:rPr lang="fr-FR" dirty="0"/>
              <a:t> de mise en place de la VNI chez ces patients (pattern sommeil particulier, comorbidités: épilepsie, RGO, sécrétions non contrôlées)</a:t>
            </a:r>
          </a:p>
        </p:txBody>
      </p:sp>
    </p:spTree>
    <p:extLst>
      <p:ext uri="{BB962C8B-B14F-4D97-AF65-F5344CB8AC3E}">
        <p14:creationId xmlns:p14="http://schemas.microsoft.com/office/powerpoint/2010/main" val="351982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343473" y="0"/>
            <a:ext cx="5535499" cy="6858000"/>
          </a:xfrm>
          <a:prstGeom prst="rect">
            <a:avLst/>
          </a:prstGeom>
        </p:spPr>
      </p:pic>
      <p:sp>
        <p:nvSpPr>
          <p:cNvPr id="5" name="ZoneTexte 4"/>
          <p:cNvSpPr txBox="1"/>
          <p:nvPr/>
        </p:nvSpPr>
        <p:spPr>
          <a:xfrm>
            <a:off x="6900086" y="58847"/>
            <a:ext cx="3767914" cy="6740307"/>
          </a:xfrm>
          <a:prstGeom prst="rect">
            <a:avLst/>
          </a:prstGeom>
          <a:noFill/>
        </p:spPr>
        <p:txBody>
          <a:bodyPr wrap="square" rtlCol="0">
            <a:spAutoFit/>
          </a:bodyPr>
          <a:lstStyle/>
          <a:p>
            <a:r>
              <a:rPr lang="fr-FR" b="1" dirty="0"/>
              <a:t>Très peu mises en place</a:t>
            </a:r>
          </a:p>
          <a:p>
            <a:r>
              <a:rPr lang="fr-FR" dirty="0"/>
              <a:t>Tumeurs stade terminale, maladie musculo squelettique, SMA type 1, </a:t>
            </a:r>
            <a:r>
              <a:rPr lang="fr-FR" dirty="0" err="1"/>
              <a:t>mucopolysaccharidose</a:t>
            </a:r>
            <a:r>
              <a:rPr lang="fr-FR" dirty="0"/>
              <a:t> pour des </a:t>
            </a:r>
            <a:r>
              <a:rPr lang="fr-FR" b="1" dirty="0"/>
              <a:t>raisons de confort</a:t>
            </a:r>
          </a:p>
          <a:p>
            <a:endParaRPr lang="fr-FR" b="1" dirty="0"/>
          </a:p>
          <a:p>
            <a:r>
              <a:rPr lang="fr-FR" b="1" dirty="0"/>
              <a:t>Manque d’expérience, coût, accès difficile dans beaucoup d’hôpitaux, peu d’études </a:t>
            </a:r>
          </a:p>
          <a:p>
            <a:endParaRPr lang="fr-FR" b="1" dirty="0"/>
          </a:p>
          <a:p>
            <a:r>
              <a:rPr lang="fr-FR" dirty="0"/>
              <a:t>Probablement: troubles du sommeil de l’enfant en fin de vie </a:t>
            </a:r>
            <a:r>
              <a:rPr lang="fr-FR" b="1" dirty="0"/>
              <a:t>sous estimés </a:t>
            </a:r>
            <a:r>
              <a:rPr lang="fr-FR" dirty="0"/>
              <a:t>et CPAP/VNI </a:t>
            </a:r>
            <a:r>
              <a:rPr lang="fr-FR" b="1" dirty="0"/>
              <a:t>sous utilisés</a:t>
            </a:r>
          </a:p>
          <a:p>
            <a:endParaRPr lang="fr-FR" b="1" dirty="0"/>
          </a:p>
          <a:p>
            <a:r>
              <a:rPr lang="fr-FR" dirty="0"/>
              <a:t>Parfois une alternative à une ventilation invasive quand celle-ci n’est pas indiquée/appropriée du fait de la progression de la maladie</a:t>
            </a:r>
          </a:p>
          <a:p>
            <a:endParaRPr lang="fr-FR" b="1" dirty="0"/>
          </a:p>
          <a:p>
            <a:r>
              <a:rPr lang="fr-FR" dirty="0"/>
              <a:t>CPAP/VNI peut contribuer à un </a:t>
            </a:r>
            <a:r>
              <a:rPr lang="fr-FR" b="1" dirty="0"/>
              <a:t>contrôle des symptômes </a:t>
            </a:r>
            <a:r>
              <a:rPr lang="fr-FR" dirty="0"/>
              <a:t>et </a:t>
            </a:r>
            <a:r>
              <a:rPr lang="fr-FR" b="1" dirty="0"/>
              <a:t>amélioration de la QDV</a:t>
            </a:r>
          </a:p>
          <a:p>
            <a:endParaRPr lang="fr-FR" b="1" dirty="0"/>
          </a:p>
          <a:p>
            <a:r>
              <a:rPr lang="fr-FR" b="1" dirty="0"/>
              <a:t>Plan de soins partagé</a:t>
            </a:r>
          </a:p>
        </p:txBody>
      </p:sp>
    </p:spTree>
    <p:extLst>
      <p:ext uri="{BB962C8B-B14F-4D97-AF65-F5344CB8AC3E}">
        <p14:creationId xmlns:p14="http://schemas.microsoft.com/office/powerpoint/2010/main" val="1540277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92600" y="2656364"/>
            <a:ext cx="3340100" cy="1569660"/>
          </a:xfrm>
          <a:prstGeom prst="rect">
            <a:avLst/>
          </a:prstGeom>
          <a:noFill/>
          <a:ln>
            <a:solidFill>
              <a:schemeClr val="bg1"/>
            </a:solidFill>
          </a:ln>
        </p:spPr>
        <p:txBody>
          <a:bodyPr wrap="square" rtlCol="0">
            <a:spAutoFit/>
          </a:bodyPr>
          <a:lstStyle/>
          <a:p>
            <a:pPr algn="ctr"/>
            <a:r>
              <a:rPr lang="fr-FR" sz="3200" b="1" dirty="0" smtClean="0"/>
              <a:t>Polyhandicap </a:t>
            </a:r>
          </a:p>
          <a:p>
            <a:pPr algn="ctr"/>
            <a:r>
              <a:rPr lang="fr-FR" sz="3200" b="1" dirty="0" smtClean="0"/>
              <a:t>et </a:t>
            </a:r>
          </a:p>
          <a:p>
            <a:pPr algn="ctr"/>
            <a:r>
              <a:rPr lang="fr-FR" sz="3200" b="1" dirty="0" smtClean="0"/>
              <a:t>Poumon</a:t>
            </a:r>
            <a:endParaRPr lang="fr-FR" sz="3200" b="1" dirty="0"/>
          </a:p>
        </p:txBody>
      </p:sp>
      <p:sp>
        <p:nvSpPr>
          <p:cNvPr id="7" name="ZoneTexte 6"/>
          <p:cNvSpPr txBox="1"/>
          <p:nvPr/>
        </p:nvSpPr>
        <p:spPr>
          <a:xfrm>
            <a:off x="7045324" y="1671598"/>
            <a:ext cx="3152775" cy="400110"/>
          </a:xfrm>
          <a:prstGeom prst="rect">
            <a:avLst/>
          </a:prstGeom>
          <a:noFill/>
          <a:ln>
            <a:solidFill>
              <a:srgbClr val="FFC000"/>
            </a:solidFill>
          </a:ln>
        </p:spPr>
        <p:txBody>
          <a:bodyPr wrap="square" rtlCol="0">
            <a:spAutoFit/>
          </a:bodyPr>
          <a:lstStyle/>
          <a:p>
            <a:pPr algn="ctr"/>
            <a:r>
              <a:rPr lang="fr-FR" sz="2000" b="1" dirty="0" smtClean="0"/>
              <a:t>Hyperréactivité bronchique</a:t>
            </a:r>
            <a:endParaRPr lang="fr-FR" sz="2000" b="1" dirty="0"/>
          </a:p>
        </p:txBody>
      </p:sp>
      <p:sp>
        <p:nvSpPr>
          <p:cNvPr id="9" name="ZoneTexte 8"/>
          <p:cNvSpPr txBox="1"/>
          <p:nvPr/>
        </p:nvSpPr>
        <p:spPr>
          <a:xfrm>
            <a:off x="7670800" y="4038600"/>
            <a:ext cx="2058988" cy="400110"/>
          </a:xfrm>
          <a:prstGeom prst="rect">
            <a:avLst/>
          </a:prstGeom>
          <a:noFill/>
          <a:ln>
            <a:solidFill>
              <a:srgbClr val="FF0000"/>
            </a:solidFill>
          </a:ln>
        </p:spPr>
        <p:txBody>
          <a:bodyPr wrap="square" rtlCol="0">
            <a:spAutoFit/>
          </a:bodyPr>
          <a:lstStyle/>
          <a:p>
            <a:pPr algn="ctr"/>
            <a:r>
              <a:rPr lang="fr-FR" sz="2000" b="1" dirty="0" smtClean="0"/>
              <a:t>Déficit de la toux</a:t>
            </a:r>
            <a:endParaRPr lang="fr-FR" sz="2000" b="1" dirty="0"/>
          </a:p>
        </p:txBody>
      </p:sp>
      <p:sp>
        <p:nvSpPr>
          <p:cNvPr id="10" name="ZoneTexte 9"/>
          <p:cNvSpPr txBox="1"/>
          <p:nvPr/>
        </p:nvSpPr>
        <p:spPr>
          <a:xfrm>
            <a:off x="7886700" y="2400300"/>
            <a:ext cx="2667000" cy="400110"/>
          </a:xfrm>
          <a:prstGeom prst="rect">
            <a:avLst/>
          </a:prstGeom>
          <a:noFill/>
          <a:ln>
            <a:solidFill>
              <a:schemeClr val="accent6">
                <a:lumMod val="75000"/>
              </a:schemeClr>
            </a:solidFill>
          </a:ln>
        </p:spPr>
        <p:txBody>
          <a:bodyPr wrap="square" rtlCol="0">
            <a:spAutoFit/>
          </a:bodyPr>
          <a:lstStyle/>
          <a:p>
            <a:pPr algn="ctr"/>
            <a:r>
              <a:rPr lang="fr-FR" sz="2000" b="1" dirty="0" smtClean="0"/>
              <a:t>Apnées du sommeil</a:t>
            </a:r>
            <a:endParaRPr lang="fr-FR" sz="2000" b="1" dirty="0"/>
          </a:p>
        </p:txBody>
      </p:sp>
      <p:sp>
        <p:nvSpPr>
          <p:cNvPr id="11" name="ZoneTexte 10"/>
          <p:cNvSpPr txBox="1"/>
          <p:nvPr/>
        </p:nvSpPr>
        <p:spPr>
          <a:xfrm>
            <a:off x="6757988" y="4624000"/>
            <a:ext cx="2349500" cy="707886"/>
          </a:xfrm>
          <a:prstGeom prst="rect">
            <a:avLst/>
          </a:prstGeom>
          <a:noFill/>
          <a:ln>
            <a:solidFill>
              <a:srgbClr val="7030A0"/>
            </a:solidFill>
          </a:ln>
        </p:spPr>
        <p:txBody>
          <a:bodyPr wrap="square" rtlCol="0">
            <a:spAutoFit/>
          </a:bodyPr>
          <a:lstStyle/>
          <a:p>
            <a:pPr algn="ctr"/>
            <a:r>
              <a:rPr lang="fr-FR" sz="2000" b="1" dirty="0" smtClean="0"/>
              <a:t>Hypoventilation alvéolaire</a:t>
            </a:r>
            <a:endParaRPr lang="fr-FR" sz="2000" b="1" dirty="0"/>
          </a:p>
        </p:txBody>
      </p:sp>
      <p:sp>
        <p:nvSpPr>
          <p:cNvPr id="12" name="ZoneTexte 11"/>
          <p:cNvSpPr txBox="1"/>
          <p:nvPr/>
        </p:nvSpPr>
        <p:spPr>
          <a:xfrm>
            <a:off x="2665412" y="2088045"/>
            <a:ext cx="1778000" cy="400110"/>
          </a:xfrm>
          <a:prstGeom prst="rect">
            <a:avLst/>
          </a:prstGeom>
          <a:noFill/>
          <a:ln>
            <a:solidFill>
              <a:srgbClr val="FF0000"/>
            </a:solidFill>
          </a:ln>
        </p:spPr>
        <p:txBody>
          <a:bodyPr wrap="square" rtlCol="0">
            <a:spAutoFit/>
          </a:bodyPr>
          <a:lstStyle/>
          <a:p>
            <a:pPr algn="ctr"/>
            <a:r>
              <a:rPr lang="fr-FR" sz="2000" b="1" dirty="0" smtClean="0"/>
              <a:t>Fausses routes</a:t>
            </a:r>
            <a:endParaRPr lang="fr-FR" sz="2000" b="1" dirty="0"/>
          </a:p>
        </p:txBody>
      </p:sp>
      <p:sp>
        <p:nvSpPr>
          <p:cNvPr id="13" name="ZoneTexte 12"/>
          <p:cNvSpPr txBox="1"/>
          <p:nvPr/>
        </p:nvSpPr>
        <p:spPr>
          <a:xfrm>
            <a:off x="1879600" y="2897799"/>
            <a:ext cx="2151062" cy="400110"/>
          </a:xfrm>
          <a:prstGeom prst="rect">
            <a:avLst/>
          </a:prstGeom>
          <a:noFill/>
          <a:ln>
            <a:solidFill>
              <a:srgbClr val="92D050"/>
            </a:solidFill>
          </a:ln>
        </p:spPr>
        <p:txBody>
          <a:bodyPr wrap="square" rtlCol="0">
            <a:spAutoFit/>
          </a:bodyPr>
          <a:lstStyle/>
          <a:p>
            <a:pPr algn="ctr"/>
            <a:r>
              <a:rPr lang="fr-FR" sz="2000" b="1" dirty="0" smtClean="0"/>
              <a:t>RGO/constipation</a:t>
            </a:r>
            <a:endParaRPr lang="fr-FR" sz="2000" b="1" dirty="0"/>
          </a:p>
        </p:txBody>
      </p:sp>
      <p:sp>
        <p:nvSpPr>
          <p:cNvPr id="14" name="ZoneTexte 13"/>
          <p:cNvSpPr txBox="1"/>
          <p:nvPr/>
        </p:nvSpPr>
        <p:spPr>
          <a:xfrm>
            <a:off x="3225800" y="4055680"/>
            <a:ext cx="1104900" cy="400110"/>
          </a:xfrm>
          <a:prstGeom prst="rect">
            <a:avLst/>
          </a:prstGeom>
          <a:noFill/>
          <a:ln>
            <a:solidFill>
              <a:schemeClr val="accent2"/>
            </a:solidFill>
          </a:ln>
        </p:spPr>
        <p:txBody>
          <a:bodyPr wrap="square" rtlCol="0">
            <a:spAutoFit/>
          </a:bodyPr>
          <a:lstStyle/>
          <a:p>
            <a:pPr algn="ctr"/>
            <a:r>
              <a:rPr lang="fr-FR" sz="2000" b="1" dirty="0"/>
              <a:t>s</a:t>
            </a:r>
            <a:r>
              <a:rPr lang="fr-FR" sz="2000" b="1" dirty="0" smtClean="0"/>
              <a:t>coliose</a:t>
            </a:r>
            <a:endParaRPr lang="fr-FR" sz="2000" b="1" dirty="0"/>
          </a:p>
        </p:txBody>
      </p:sp>
      <p:sp>
        <p:nvSpPr>
          <p:cNvPr id="15" name="Ellipse 14"/>
          <p:cNvSpPr/>
          <p:nvPr/>
        </p:nvSpPr>
        <p:spPr>
          <a:xfrm>
            <a:off x="3937000" y="1689100"/>
            <a:ext cx="4203700" cy="32004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077199" y="3360192"/>
            <a:ext cx="2752725" cy="400110"/>
          </a:xfrm>
          <a:prstGeom prst="rect">
            <a:avLst/>
          </a:prstGeom>
          <a:noFill/>
          <a:ln>
            <a:solidFill>
              <a:schemeClr val="accent1"/>
            </a:solidFill>
          </a:ln>
        </p:spPr>
        <p:txBody>
          <a:bodyPr wrap="square" rtlCol="0">
            <a:spAutoFit/>
          </a:bodyPr>
          <a:lstStyle/>
          <a:p>
            <a:r>
              <a:rPr lang="fr-FR" sz="2000" b="1" dirty="0" smtClean="0"/>
              <a:t>Infections pulmonaires</a:t>
            </a:r>
            <a:endParaRPr lang="fr-FR" sz="2000" b="1" dirty="0"/>
          </a:p>
        </p:txBody>
      </p:sp>
      <p:sp>
        <p:nvSpPr>
          <p:cNvPr id="17" name="ZoneTexte 16"/>
          <p:cNvSpPr txBox="1"/>
          <p:nvPr/>
        </p:nvSpPr>
        <p:spPr>
          <a:xfrm>
            <a:off x="5243512" y="5210433"/>
            <a:ext cx="1411288" cy="707886"/>
          </a:xfrm>
          <a:prstGeom prst="rect">
            <a:avLst/>
          </a:prstGeom>
          <a:noFill/>
        </p:spPr>
        <p:txBody>
          <a:bodyPr wrap="square" rtlCol="0">
            <a:spAutoFit/>
          </a:bodyPr>
          <a:lstStyle/>
          <a:p>
            <a:pPr algn="ctr"/>
            <a:r>
              <a:rPr lang="fr-FR" sz="2000" b="1" dirty="0" smtClean="0"/>
              <a:t>QUALITE </a:t>
            </a:r>
          </a:p>
          <a:p>
            <a:pPr algn="ctr"/>
            <a:r>
              <a:rPr lang="fr-FR" sz="2000" b="1" dirty="0" smtClean="0"/>
              <a:t>DE VIE</a:t>
            </a:r>
            <a:endParaRPr lang="fr-FR" sz="2000" b="1" dirty="0"/>
          </a:p>
        </p:txBody>
      </p:sp>
      <p:sp>
        <p:nvSpPr>
          <p:cNvPr id="18" name="ZoneTexte 17"/>
          <p:cNvSpPr txBox="1"/>
          <p:nvPr/>
        </p:nvSpPr>
        <p:spPr>
          <a:xfrm>
            <a:off x="5373688" y="910124"/>
            <a:ext cx="1281112" cy="400110"/>
          </a:xfrm>
          <a:prstGeom prst="rect">
            <a:avLst/>
          </a:prstGeom>
          <a:noFill/>
        </p:spPr>
        <p:txBody>
          <a:bodyPr wrap="square" rtlCol="0">
            <a:spAutoFit/>
          </a:bodyPr>
          <a:lstStyle/>
          <a:p>
            <a:r>
              <a:rPr lang="fr-FR" sz="2000" b="1" dirty="0" smtClean="0"/>
              <a:t>CONFORT</a:t>
            </a:r>
            <a:endParaRPr lang="fr-FR" sz="2000" b="1" dirty="0"/>
          </a:p>
        </p:txBody>
      </p:sp>
    </p:spTree>
    <p:extLst>
      <p:ext uri="{BB962C8B-B14F-4D97-AF65-F5344CB8AC3E}">
        <p14:creationId xmlns:p14="http://schemas.microsoft.com/office/powerpoint/2010/main" val="27361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6" grpId="0" animBg="1"/>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Décompensation aiguë</a:t>
            </a:r>
            <a:endParaRPr lang="fr-FR" dirty="0">
              <a:solidFill>
                <a:srgbClr val="C00000"/>
              </a:solidFill>
            </a:endParaRPr>
          </a:p>
        </p:txBody>
      </p:sp>
      <p:sp>
        <p:nvSpPr>
          <p:cNvPr id="3" name="Espace réservé du contenu 2"/>
          <p:cNvSpPr>
            <a:spLocks noGrp="1"/>
          </p:cNvSpPr>
          <p:nvPr>
            <p:ph idx="1"/>
          </p:nvPr>
        </p:nvSpPr>
        <p:spPr>
          <a:xfrm>
            <a:off x="1524000" y="1284784"/>
            <a:ext cx="9144000" cy="5573216"/>
          </a:xfrm>
        </p:spPr>
        <p:txBody>
          <a:bodyPr>
            <a:normAutofit fontScale="92500" lnSpcReduction="10000"/>
          </a:bodyPr>
          <a:lstStyle/>
          <a:p>
            <a:pPr marL="0" indent="0">
              <a:buNone/>
            </a:pPr>
            <a:r>
              <a:rPr lang="fr-FR" dirty="0" smtClean="0"/>
              <a:t>Clinique insidieuse</a:t>
            </a:r>
          </a:p>
          <a:p>
            <a:pPr marL="0" indent="0">
              <a:buNone/>
            </a:pPr>
            <a:r>
              <a:rPr lang="fr-FR" dirty="0" smtClean="0"/>
              <a:t>Polypnée, tirage IC, cornage, orthopnée, toux, encombrement progressif, anorexie inhabituelle, fatigabilité =&gt; SpO2, GDS</a:t>
            </a:r>
          </a:p>
          <a:p>
            <a:pPr marL="0" indent="0">
              <a:buNone/>
            </a:pPr>
            <a:endParaRPr lang="fr-FR" dirty="0"/>
          </a:p>
          <a:p>
            <a:pPr marL="0" indent="0">
              <a:buNone/>
            </a:pPr>
            <a:r>
              <a:rPr lang="fr-FR" dirty="0" smtClean="0"/>
              <a:t>3 grandes causes mais s’additionnent généralement:</a:t>
            </a:r>
          </a:p>
          <a:p>
            <a:pPr marL="0" indent="0">
              <a:buNone/>
            </a:pPr>
            <a:endParaRPr lang="fr-FR" dirty="0" smtClean="0"/>
          </a:p>
          <a:p>
            <a:pPr marL="0" indent="0">
              <a:buNone/>
            </a:pPr>
            <a:r>
              <a:rPr lang="fr-FR" dirty="0" smtClean="0"/>
              <a:t>1- </a:t>
            </a:r>
            <a:r>
              <a:rPr lang="fr-FR" b="1" dirty="0" smtClean="0"/>
              <a:t>infections virales</a:t>
            </a:r>
            <a:r>
              <a:rPr lang="fr-FR" dirty="0" smtClean="0"/>
              <a:t>: </a:t>
            </a:r>
            <a:r>
              <a:rPr lang="fr-FR" dirty="0"/>
              <a:t>composante spastique et </a:t>
            </a:r>
            <a:r>
              <a:rPr lang="fr-FR" dirty="0" err="1"/>
              <a:t>bronchorrhéique</a:t>
            </a:r>
            <a:endParaRPr lang="fr-FR" dirty="0"/>
          </a:p>
          <a:p>
            <a:pPr marL="0" indent="0">
              <a:buNone/>
            </a:pPr>
            <a:r>
              <a:rPr lang="fr-FR" dirty="0" smtClean="0"/>
              <a:t>= bronchodilatateurs + kiné</a:t>
            </a:r>
          </a:p>
          <a:p>
            <a:pPr marL="0" indent="0">
              <a:buNone/>
            </a:pPr>
            <a:r>
              <a:rPr lang="fr-FR" dirty="0" smtClean="0"/>
              <a:t>2- </a:t>
            </a:r>
            <a:r>
              <a:rPr lang="fr-FR" b="1" dirty="0" smtClean="0"/>
              <a:t>pullulation microbienne </a:t>
            </a:r>
            <a:r>
              <a:rPr lang="fr-FR" b="1" dirty="0" err="1" smtClean="0"/>
              <a:t>intrabronchique</a:t>
            </a:r>
            <a:r>
              <a:rPr lang="fr-FR" b="1" dirty="0"/>
              <a:t> </a:t>
            </a:r>
            <a:r>
              <a:rPr lang="fr-FR" b="1" dirty="0" smtClean="0"/>
              <a:t>= </a:t>
            </a:r>
            <a:r>
              <a:rPr lang="fr-FR" dirty="0" smtClean="0"/>
              <a:t>exacerbation (crachats++, sales, désaturation), ATB 14jselon ECBC</a:t>
            </a:r>
          </a:p>
          <a:p>
            <a:pPr marL="0" indent="0">
              <a:buNone/>
            </a:pPr>
            <a:r>
              <a:rPr lang="fr-FR" dirty="0" smtClean="0"/>
              <a:t>3- </a:t>
            </a:r>
            <a:r>
              <a:rPr lang="fr-FR" b="1" dirty="0" smtClean="0"/>
              <a:t>inhalation</a:t>
            </a:r>
            <a:r>
              <a:rPr lang="fr-FR" dirty="0" smtClean="0"/>
              <a:t>: </a:t>
            </a:r>
            <a:r>
              <a:rPr lang="fr-FR" u="sng" dirty="0" smtClean="0"/>
              <a:t>vomissement</a:t>
            </a:r>
            <a:r>
              <a:rPr lang="fr-FR" dirty="0" smtClean="0"/>
              <a:t>, brutal mais réflexe de toux peut être amoindri, </a:t>
            </a:r>
            <a:r>
              <a:rPr lang="fr-FR" u="sng" dirty="0" smtClean="0"/>
              <a:t>foyer base droite</a:t>
            </a:r>
            <a:r>
              <a:rPr lang="fr-FR" dirty="0" smtClean="0"/>
              <a:t>, </a:t>
            </a:r>
            <a:r>
              <a:rPr lang="fr-FR" u="sng" dirty="0" smtClean="0"/>
              <a:t>inhalation chronique</a:t>
            </a:r>
            <a:r>
              <a:rPr lang="fr-FR" dirty="0" smtClean="0"/>
              <a:t>, </a:t>
            </a:r>
            <a:r>
              <a:rPr lang="fr-FR" u="sng" dirty="0" err="1" smtClean="0"/>
              <a:t>amox+acide</a:t>
            </a:r>
            <a:r>
              <a:rPr lang="fr-FR" u="sng" dirty="0" smtClean="0"/>
              <a:t> clavulanique</a:t>
            </a:r>
          </a:p>
        </p:txBody>
      </p:sp>
    </p:spTree>
    <p:extLst>
      <p:ext uri="{BB962C8B-B14F-4D97-AF65-F5344CB8AC3E}">
        <p14:creationId xmlns:p14="http://schemas.microsoft.com/office/powerpoint/2010/main" val="1584572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31499" t="11768" r="30702" b="8801"/>
          <a:stretch/>
        </p:blipFill>
        <p:spPr>
          <a:xfrm>
            <a:off x="2082230" y="2969568"/>
            <a:ext cx="3456384" cy="3888432"/>
          </a:xfrm>
          <a:prstGeom prst="rect">
            <a:avLst/>
          </a:prstGeom>
        </p:spPr>
      </p:pic>
      <p:sp>
        <p:nvSpPr>
          <p:cNvPr id="6" name="ZoneTexte 5"/>
          <p:cNvSpPr txBox="1"/>
          <p:nvPr/>
        </p:nvSpPr>
        <p:spPr>
          <a:xfrm>
            <a:off x="2063552" y="260649"/>
            <a:ext cx="8064896" cy="2585323"/>
          </a:xfrm>
          <a:prstGeom prst="rect">
            <a:avLst/>
          </a:prstGeom>
          <a:noFill/>
        </p:spPr>
        <p:txBody>
          <a:bodyPr wrap="square" rtlCol="0">
            <a:spAutoFit/>
          </a:bodyPr>
          <a:lstStyle/>
          <a:p>
            <a:r>
              <a:rPr lang="fr-FR" dirty="0"/>
              <a:t>Jeune fille de 14 ans polyhandicapée présentant une hyperthermie + toux à 39°C depuis 48h + rhinorrhée évoluant depuis 4 jours. Adressée par SOS médecin qui constate une diminution du murmure vésiculaire à droite et de crépitants et diagnostique une pneumopathie droite, inhalation ? Hyperthermie </a:t>
            </a:r>
            <a:r>
              <a:rPr lang="fr-FR" dirty="0" err="1"/>
              <a:t>plutot</a:t>
            </a:r>
            <a:r>
              <a:rPr lang="fr-FR" dirty="0"/>
              <a:t> bien tolérée. Aurait eu une éruption cutanée sur le thorax. Contage dans le centre. Pas de convulsion. </a:t>
            </a:r>
          </a:p>
          <a:p>
            <a:r>
              <a:rPr lang="fr-FR" dirty="0"/>
              <a:t>A: obstruée par des sécrétions +++, à risque </a:t>
            </a:r>
            <a:br>
              <a:rPr lang="fr-FR" dirty="0"/>
            </a:br>
            <a:r>
              <a:rPr lang="fr-FR" dirty="0"/>
              <a:t>B: FR 31/min, léger tirage intercostal, SpO2 90% en AA, 100% sous 1L, hypoventilation base droite, toux grasse inefficace. </a:t>
            </a:r>
          </a:p>
        </p:txBody>
      </p:sp>
      <p:sp>
        <p:nvSpPr>
          <p:cNvPr id="7" name="ZoneTexte 6"/>
          <p:cNvSpPr txBox="1"/>
          <p:nvPr/>
        </p:nvSpPr>
        <p:spPr>
          <a:xfrm>
            <a:off x="6456040" y="3212976"/>
            <a:ext cx="3528392" cy="369332"/>
          </a:xfrm>
          <a:prstGeom prst="rect">
            <a:avLst/>
          </a:prstGeom>
          <a:noFill/>
        </p:spPr>
        <p:txBody>
          <a:bodyPr wrap="square" rtlCol="0">
            <a:spAutoFit/>
          </a:bodyPr>
          <a:lstStyle/>
          <a:p>
            <a:pPr algn="ctr"/>
            <a:r>
              <a:rPr lang="fr-FR" dirty="0"/>
              <a:t>ATB IV + O2 + kiné + </a:t>
            </a:r>
            <a:r>
              <a:rPr lang="fr-FR" dirty="0" err="1"/>
              <a:t>percu</a:t>
            </a:r>
            <a:endParaRPr lang="fr-FR" dirty="0"/>
          </a:p>
        </p:txBody>
      </p:sp>
      <p:pic>
        <p:nvPicPr>
          <p:cNvPr id="8" name="Image 7"/>
          <p:cNvPicPr>
            <a:picLocks noChangeAspect="1"/>
          </p:cNvPicPr>
          <p:nvPr/>
        </p:nvPicPr>
        <p:blipFill>
          <a:blip r:embed="rId3"/>
          <a:stretch>
            <a:fillRect/>
          </a:stretch>
        </p:blipFill>
        <p:spPr>
          <a:xfrm>
            <a:off x="7041232" y="3705209"/>
            <a:ext cx="2358008" cy="3144011"/>
          </a:xfrm>
          <a:prstGeom prst="rect">
            <a:avLst/>
          </a:prstGeom>
        </p:spPr>
      </p:pic>
    </p:spTree>
    <p:extLst>
      <p:ext uri="{BB962C8B-B14F-4D97-AF65-F5344CB8AC3E}">
        <p14:creationId xmlns:p14="http://schemas.microsoft.com/office/powerpoint/2010/main" val="7074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Conclusion</a:t>
            </a:r>
            <a:endParaRPr lang="fr-FR" dirty="0">
              <a:solidFill>
                <a:srgbClr val="C00000"/>
              </a:solidFill>
            </a:endParaRP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smtClean="0"/>
              <a:t>Importance de la </a:t>
            </a:r>
            <a:r>
              <a:rPr lang="fr-FR" u="sng" dirty="0" smtClean="0"/>
              <a:t>prévention</a:t>
            </a:r>
          </a:p>
          <a:p>
            <a:pPr marL="0" indent="0">
              <a:buNone/>
            </a:pPr>
            <a:r>
              <a:rPr lang="fr-FR" dirty="0" smtClean="0"/>
              <a:t>Importance de la </a:t>
            </a:r>
            <a:r>
              <a:rPr lang="fr-FR" u="sng" dirty="0" smtClean="0"/>
              <a:t>coordination des soins</a:t>
            </a:r>
          </a:p>
          <a:p>
            <a:pPr marL="0" indent="0">
              <a:buNone/>
            </a:pPr>
            <a:r>
              <a:rPr lang="fr-FR" dirty="0" smtClean="0"/>
              <a:t>La prise en charge doit</a:t>
            </a:r>
            <a:r>
              <a:rPr lang="fr-FR" dirty="0"/>
              <a:t>, encore plus que pour d’autres patients, être </a:t>
            </a:r>
            <a:r>
              <a:rPr lang="fr-FR" u="sng" dirty="0"/>
              <a:t>personnalisée</a:t>
            </a:r>
            <a:r>
              <a:rPr lang="fr-FR" dirty="0"/>
              <a:t>, adaptée à l’enfant, à la situation </a:t>
            </a:r>
            <a:r>
              <a:rPr lang="fr-FR" dirty="0" smtClean="0"/>
              <a:t>familiale</a:t>
            </a:r>
          </a:p>
          <a:p>
            <a:pPr marL="0" indent="0">
              <a:buNone/>
            </a:pPr>
            <a:r>
              <a:rPr lang="fr-FR" dirty="0"/>
              <a:t>Faire </a:t>
            </a:r>
            <a:r>
              <a:rPr lang="fr-FR" dirty="0" smtClean="0"/>
              <a:t>confiance </a:t>
            </a:r>
            <a:r>
              <a:rPr lang="fr-FR" dirty="0"/>
              <a:t>aux </a:t>
            </a:r>
            <a:r>
              <a:rPr lang="fr-FR" dirty="0" smtClean="0"/>
              <a:t>familles</a:t>
            </a:r>
          </a:p>
          <a:p>
            <a:pPr marL="0" indent="0">
              <a:buNone/>
            </a:pPr>
            <a:r>
              <a:rPr lang="fr-FR" dirty="0" smtClean="0"/>
              <a:t>Les soulager</a:t>
            </a:r>
          </a:p>
          <a:p>
            <a:pPr marL="0" indent="0">
              <a:buNone/>
            </a:pPr>
            <a:r>
              <a:rPr lang="fr-FR" dirty="0" smtClean="0"/>
              <a:t>Opportunité </a:t>
            </a:r>
            <a:r>
              <a:rPr lang="fr-FR" dirty="0"/>
              <a:t>de la </a:t>
            </a:r>
            <a:r>
              <a:rPr lang="fr-FR" u="sng" dirty="0" smtClean="0"/>
              <a:t>collégialité</a:t>
            </a:r>
          </a:p>
          <a:p>
            <a:pPr marL="0" indent="0">
              <a:buNone/>
            </a:pPr>
            <a:r>
              <a:rPr lang="fr-FR" dirty="0" smtClean="0"/>
              <a:t>L’aide au désencombrement et la PPC sont à étudier particulièrement dans cette population</a:t>
            </a:r>
          </a:p>
          <a:p>
            <a:pPr marL="0" indent="0">
              <a:buNone/>
            </a:pPr>
            <a:r>
              <a:rPr lang="fr-FR" dirty="0" smtClean="0"/>
              <a:t>La chirurgie rachidienne évolue  : technique et âge </a:t>
            </a:r>
            <a:endParaRPr lang="fr-FR" dirty="0"/>
          </a:p>
          <a:p>
            <a:endParaRPr lang="fr-FR" dirty="0" smtClean="0"/>
          </a:p>
          <a:p>
            <a:endParaRPr lang="fr-FR" dirty="0" smtClean="0"/>
          </a:p>
          <a:p>
            <a:endParaRPr lang="fr-FR" dirty="0"/>
          </a:p>
          <a:p>
            <a:endParaRPr lang="fr-FR" dirty="0"/>
          </a:p>
          <a:p>
            <a:endParaRPr lang="fr-FR" dirty="0"/>
          </a:p>
        </p:txBody>
      </p:sp>
    </p:spTree>
    <p:extLst>
      <p:ext uri="{BB962C8B-B14F-4D97-AF65-F5344CB8AC3E}">
        <p14:creationId xmlns:p14="http://schemas.microsoft.com/office/powerpoint/2010/main" val="1075672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r>
              <a:rPr lang="fr-FR" dirty="0" smtClean="0"/>
              <a:t>Merci  de votre attention</a:t>
            </a:r>
            <a:endParaRPr lang="fr-FR" dirty="0"/>
          </a:p>
        </p:txBody>
      </p:sp>
    </p:spTree>
    <p:extLst>
      <p:ext uri="{BB962C8B-B14F-4D97-AF65-F5344CB8AC3E}">
        <p14:creationId xmlns:p14="http://schemas.microsoft.com/office/powerpoint/2010/main" val="64483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92600" y="2656364"/>
            <a:ext cx="3340100" cy="1569660"/>
          </a:xfrm>
          <a:prstGeom prst="rect">
            <a:avLst/>
          </a:prstGeom>
          <a:noFill/>
          <a:ln>
            <a:solidFill>
              <a:schemeClr val="bg1"/>
            </a:solidFill>
          </a:ln>
        </p:spPr>
        <p:txBody>
          <a:bodyPr wrap="square" rtlCol="0">
            <a:spAutoFit/>
          </a:bodyPr>
          <a:lstStyle/>
          <a:p>
            <a:pPr algn="ctr"/>
            <a:r>
              <a:rPr lang="fr-FR" sz="3200" b="1" dirty="0" smtClean="0"/>
              <a:t>Polyhandicap </a:t>
            </a:r>
          </a:p>
          <a:p>
            <a:pPr algn="ctr"/>
            <a:r>
              <a:rPr lang="fr-FR" sz="3200" b="1" dirty="0" smtClean="0"/>
              <a:t>et </a:t>
            </a:r>
          </a:p>
          <a:p>
            <a:pPr algn="ctr"/>
            <a:r>
              <a:rPr lang="fr-FR" sz="3200" b="1" dirty="0" smtClean="0"/>
              <a:t>Poumon</a:t>
            </a:r>
            <a:endParaRPr lang="fr-FR" sz="3200" b="1" dirty="0"/>
          </a:p>
        </p:txBody>
      </p:sp>
      <p:sp>
        <p:nvSpPr>
          <p:cNvPr id="7" name="ZoneTexte 6"/>
          <p:cNvSpPr txBox="1"/>
          <p:nvPr/>
        </p:nvSpPr>
        <p:spPr>
          <a:xfrm>
            <a:off x="6259513" y="2228286"/>
            <a:ext cx="3152775" cy="400110"/>
          </a:xfrm>
          <a:prstGeom prst="rect">
            <a:avLst/>
          </a:prstGeom>
          <a:noFill/>
          <a:ln>
            <a:solidFill>
              <a:srgbClr val="FFC000"/>
            </a:solidFill>
          </a:ln>
        </p:spPr>
        <p:txBody>
          <a:bodyPr wrap="square" rtlCol="0">
            <a:spAutoFit/>
          </a:bodyPr>
          <a:lstStyle/>
          <a:p>
            <a:pPr algn="ctr"/>
            <a:r>
              <a:rPr lang="fr-FR" sz="2000" b="1" dirty="0" smtClean="0"/>
              <a:t>Hyperréactivité bronchique</a:t>
            </a:r>
            <a:endParaRPr lang="fr-FR" sz="2000" b="1" dirty="0"/>
          </a:p>
        </p:txBody>
      </p:sp>
      <p:sp>
        <p:nvSpPr>
          <p:cNvPr id="9" name="ZoneTexte 8"/>
          <p:cNvSpPr txBox="1"/>
          <p:nvPr/>
        </p:nvSpPr>
        <p:spPr>
          <a:xfrm>
            <a:off x="5394325" y="2981272"/>
            <a:ext cx="2058988" cy="400110"/>
          </a:xfrm>
          <a:prstGeom prst="rect">
            <a:avLst/>
          </a:prstGeom>
          <a:noFill/>
          <a:ln>
            <a:solidFill>
              <a:srgbClr val="FF0000"/>
            </a:solidFill>
          </a:ln>
        </p:spPr>
        <p:txBody>
          <a:bodyPr wrap="square" rtlCol="0">
            <a:spAutoFit/>
          </a:bodyPr>
          <a:lstStyle/>
          <a:p>
            <a:pPr algn="ctr"/>
            <a:r>
              <a:rPr lang="fr-FR" sz="2000" b="1" dirty="0" smtClean="0"/>
              <a:t>Déficit de la toux</a:t>
            </a:r>
            <a:endParaRPr lang="fr-FR" sz="2000" b="1" dirty="0"/>
          </a:p>
        </p:txBody>
      </p:sp>
      <p:sp>
        <p:nvSpPr>
          <p:cNvPr id="10" name="ZoneTexte 9"/>
          <p:cNvSpPr txBox="1"/>
          <p:nvPr/>
        </p:nvSpPr>
        <p:spPr>
          <a:xfrm>
            <a:off x="6318250" y="2497689"/>
            <a:ext cx="2667000" cy="400110"/>
          </a:xfrm>
          <a:prstGeom prst="rect">
            <a:avLst/>
          </a:prstGeom>
          <a:noFill/>
          <a:ln>
            <a:solidFill>
              <a:schemeClr val="accent6">
                <a:lumMod val="75000"/>
              </a:schemeClr>
            </a:solidFill>
          </a:ln>
        </p:spPr>
        <p:txBody>
          <a:bodyPr wrap="square" rtlCol="0">
            <a:spAutoFit/>
          </a:bodyPr>
          <a:lstStyle/>
          <a:p>
            <a:pPr algn="ctr"/>
            <a:r>
              <a:rPr lang="fr-FR" sz="2000" b="1" dirty="0" smtClean="0"/>
              <a:t>Apnées du sommeil</a:t>
            </a:r>
            <a:endParaRPr lang="fr-FR" sz="2000" b="1" dirty="0"/>
          </a:p>
        </p:txBody>
      </p:sp>
      <p:sp>
        <p:nvSpPr>
          <p:cNvPr id="11" name="ZoneTexte 10"/>
          <p:cNvSpPr txBox="1"/>
          <p:nvPr/>
        </p:nvSpPr>
        <p:spPr>
          <a:xfrm>
            <a:off x="5526088" y="3157177"/>
            <a:ext cx="2349500" cy="707886"/>
          </a:xfrm>
          <a:prstGeom prst="rect">
            <a:avLst/>
          </a:prstGeom>
          <a:noFill/>
          <a:ln>
            <a:solidFill>
              <a:srgbClr val="7030A0"/>
            </a:solidFill>
          </a:ln>
        </p:spPr>
        <p:txBody>
          <a:bodyPr wrap="square" rtlCol="0">
            <a:spAutoFit/>
          </a:bodyPr>
          <a:lstStyle/>
          <a:p>
            <a:pPr algn="ctr"/>
            <a:r>
              <a:rPr lang="fr-FR" sz="2000" b="1" dirty="0" smtClean="0"/>
              <a:t>Hypoventilation alvéolaire</a:t>
            </a:r>
            <a:endParaRPr lang="fr-FR" sz="2000" b="1" dirty="0"/>
          </a:p>
        </p:txBody>
      </p:sp>
      <p:sp>
        <p:nvSpPr>
          <p:cNvPr id="12" name="ZoneTexte 11"/>
          <p:cNvSpPr txBox="1"/>
          <p:nvPr/>
        </p:nvSpPr>
        <p:spPr>
          <a:xfrm>
            <a:off x="5002212" y="2203831"/>
            <a:ext cx="1778000" cy="400110"/>
          </a:xfrm>
          <a:prstGeom prst="rect">
            <a:avLst/>
          </a:prstGeom>
          <a:noFill/>
          <a:ln>
            <a:solidFill>
              <a:srgbClr val="FF0000"/>
            </a:solidFill>
          </a:ln>
        </p:spPr>
        <p:txBody>
          <a:bodyPr wrap="square" rtlCol="0">
            <a:spAutoFit/>
          </a:bodyPr>
          <a:lstStyle/>
          <a:p>
            <a:pPr algn="ctr"/>
            <a:r>
              <a:rPr lang="fr-FR" sz="2000" b="1" dirty="0" smtClean="0"/>
              <a:t>Fausses routes</a:t>
            </a:r>
            <a:endParaRPr lang="fr-FR" sz="2000" b="1" dirty="0"/>
          </a:p>
        </p:txBody>
      </p:sp>
      <p:sp>
        <p:nvSpPr>
          <p:cNvPr id="13" name="ZoneTexte 12"/>
          <p:cNvSpPr txBox="1"/>
          <p:nvPr/>
        </p:nvSpPr>
        <p:spPr>
          <a:xfrm>
            <a:off x="4549776" y="2612168"/>
            <a:ext cx="2151062" cy="400110"/>
          </a:xfrm>
          <a:prstGeom prst="rect">
            <a:avLst/>
          </a:prstGeom>
          <a:noFill/>
          <a:ln>
            <a:solidFill>
              <a:srgbClr val="92D050"/>
            </a:solidFill>
          </a:ln>
        </p:spPr>
        <p:txBody>
          <a:bodyPr wrap="square" rtlCol="0">
            <a:spAutoFit/>
          </a:bodyPr>
          <a:lstStyle/>
          <a:p>
            <a:pPr algn="ctr"/>
            <a:r>
              <a:rPr lang="fr-FR" sz="2000" b="1" dirty="0" smtClean="0"/>
              <a:t>RGO/constipation</a:t>
            </a:r>
            <a:endParaRPr lang="fr-FR" sz="2000" b="1" dirty="0"/>
          </a:p>
        </p:txBody>
      </p:sp>
      <p:sp>
        <p:nvSpPr>
          <p:cNvPr id="14" name="ZoneTexte 13"/>
          <p:cNvSpPr txBox="1"/>
          <p:nvPr/>
        </p:nvSpPr>
        <p:spPr>
          <a:xfrm>
            <a:off x="4691062" y="3009240"/>
            <a:ext cx="1104900" cy="400110"/>
          </a:xfrm>
          <a:prstGeom prst="rect">
            <a:avLst/>
          </a:prstGeom>
          <a:noFill/>
          <a:ln>
            <a:solidFill>
              <a:schemeClr val="accent2"/>
            </a:solidFill>
          </a:ln>
        </p:spPr>
        <p:txBody>
          <a:bodyPr wrap="square" rtlCol="0">
            <a:spAutoFit/>
          </a:bodyPr>
          <a:lstStyle/>
          <a:p>
            <a:pPr algn="ctr"/>
            <a:r>
              <a:rPr lang="fr-FR" sz="2000" b="1" dirty="0"/>
              <a:t>s</a:t>
            </a:r>
            <a:r>
              <a:rPr lang="fr-FR" sz="2000" b="1" dirty="0" smtClean="0"/>
              <a:t>coliose</a:t>
            </a:r>
            <a:endParaRPr lang="fr-FR" sz="2000" b="1" dirty="0"/>
          </a:p>
        </p:txBody>
      </p:sp>
      <p:sp>
        <p:nvSpPr>
          <p:cNvPr id="15" name="Ellipse 14"/>
          <p:cNvSpPr/>
          <p:nvPr/>
        </p:nvSpPr>
        <p:spPr>
          <a:xfrm>
            <a:off x="3937000" y="1689100"/>
            <a:ext cx="4203700" cy="32004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6878638" y="2760079"/>
            <a:ext cx="2752725" cy="400110"/>
          </a:xfrm>
          <a:prstGeom prst="rect">
            <a:avLst/>
          </a:prstGeom>
          <a:noFill/>
          <a:ln>
            <a:solidFill>
              <a:schemeClr val="accent1"/>
            </a:solidFill>
          </a:ln>
        </p:spPr>
        <p:txBody>
          <a:bodyPr wrap="square" rtlCol="0">
            <a:spAutoFit/>
          </a:bodyPr>
          <a:lstStyle/>
          <a:p>
            <a:r>
              <a:rPr lang="fr-FR" sz="2000" b="1" dirty="0" smtClean="0"/>
              <a:t>Infections pulmonaires</a:t>
            </a:r>
            <a:endParaRPr lang="fr-FR" sz="2000" b="1" dirty="0"/>
          </a:p>
        </p:txBody>
      </p:sp>
      <p:sp>
        <p:nvSpPr>
          <p:cNvPr id="17" name="ZoneTexte 16"/>
          <p:cNvSpPr txBox="1"/>
          <p:nvPr/>
        </p:nvSpPr>
        <p:spPr>
          <a:xfrm>
            <a:off x="5243512" y="5210433"/>
            <a:ext cx="1411288" cy="707886"/>
          </a:xfrm>
          <a:prstGeom prst="rect">
            <a:avLst/>
          </a:prstGeom>
          <a:noFill/>
        </p:spPr>
        <p:txBody>
          <a:bodyPr wrap="square" rtlCol="0">
            <a:spAutoFit/>
          </a:bodyPr>
          <a:lstStyle/>
          <a:p>
            <a:pPr algn="ctr"/>
            <a:r>
              <a:rPr lang="fr-FR" sz="2000" b="1" dirty="0" smtClean="0"/>
              <a:t>QUALITE </a:t>
            </a:r>
          </a:p>
          <a:p>
            <a:pPr algn="ctr"/>
            <a:r>
              <a:rPr lang="fr-FR" sz="2000" b="1" dirty="0" smtClean="0"/>
              <a:t>DE VIE</a:t>
            </a:r>
            <a:endParaRPr lang="fr-FR" sz="2000" b="1" dirty="0"/>
          </a:p>
        </p:txBody>
      </p:sp>
      <p:sp>
        <p:nvSpPr>
          <p:cNvPr id="18" name="ZoneTexte 17"/>
          <p:cNvSpPr txBox="1"/>
          <p:nvPr/>
        </p:nvSpPr>
        <p:spPr>
          <a:xfrm>
            <a:off x="5373688" y="910124"/>
            <a:ext cx="1281112" cy="400110"/>
          </a:xfrm>
          <a:prstGeom prst="rect">
            <a:avLst/>
          </a:prstGeom>
          <a:noFill/>
        </p:spPr>
        <p:txBody>
          <a:bodyPr wrap="square" rtlCol="0">
            <a:spAutoFit/>
          </a:bodyPr>
          <a:lstStyle/>
          <a:p>
            <a:r>
              <a:rPr lang="fr-FR" sz="2000" b="1" dirty="0" smtClean="0"/>
              <a:t>CONFORT</a:t>
            </a:r>
            <a:endParaRPr lang="fr-FR" sz="2000" b="1" dirty="0"/>
          </a:p>
        </p:txBody>
      </p:sp>
    </p:spTree>
    <p:extLst>
      <p:ext uri="{BB962C8B-B14F-4D97-AF65-F5344CB8AC3E}">
        <p14:creationId xmlns:p14="http://schemas.microsoft.com/office/powerpoint/2010/main" val="3242360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05000" y="609600"/>
            <a:ext cx="8382000" cy="1143000"/>
          </a:xfrm>
        </p:spPr>
        <p:txBody>
          <a:bodyPr/>
          <a:lstStyle/>
          <a:p>
            <a:r>
              <a:rPr lang="fr-FR" altLang="fr-FR" b="1" dirty="0" smtClean="0">
                <a:solidFill>
                  <a:srgbClr val="C00000"/>
                </a:solidFill>
              </a:rPr>
              <a:t>Atteintes respiratoires</a:t>
            </a:r>
          </a:p>
        </p:txBody>
      </p:sp>
      <p:sp>
        <p:nvSpPr>
          <p:cNvPr id="13315" name="Rectangle 3"/>
          <p:cNvSpPr>
            <a:spLocks noGrp="1" noChangeArrowheads="1"/>
          </p:cNvSpPr>
          <p:nvPr>
            <p:ph type="body" idx="1"/>
          </p:nvPr>
        </p:nvSpPr>
        <p:spPr>
          <a:xfrm>
            <a:off x="1981201" y="2143126"/>
            <a:ext cx="8507413" cy="4525963"/>
          </a:xfrm>
        </p:spPr>
        <p:txBody>
          <a:bodyPr>
            <a:normAutofit lnSpcReduction="10000"/>
          </a:bodyPr>
          <a:lstStyle/>
          <a:p>
            <a:pPr marL="0" indent="0">
              <a:buNone/>
            </a:pPr>
            <a:r>
              <a:rPr lang="fr-FR" altLang="fr-FR" dirty="0" smtClean="0">
                <a:solidFill>
                  <a:schemeClr val="tx2"/>
                </a:solidFill>
              </a:rPr>
              <a:t>Mouchage inefficace</a:t>
            </a:r>
          </a:p>
          <a:p>
            <a:pPr marL="0" indent="0">
              <a:buNone/>
            </a:pPr>
            <a:r>
              <a:rPr lang="fr-FR" altLang="fr-FR" dirty="0" smtClean="0">
                <a:solidFill>
                  <a:schemeClr val="tx2"/>
                </a:solidFill>
              </a:rPr>
              <a:t>Toux inefficace</a:t>
            </a:r>
          </a:p>
          <a:p>
            <a:pPr lvl="2">
              <a:lnSpc>
                <a:spcPct val="90000"/>
              </a:lnSpc>
            </a:pPr>
            <a:r>
              <a:rPr lang="fr-FR" altLang="fr-FR" dirty="0" smtClean="0"/>
              <a:t>Clairance déficiente des sécrétions bronchiques</a:t>
            </a:r>
          </a:p>
          <a:p>
            <a:pPr lvl="2">
              <a:lnSpc>
                <a:spcPct val="90000"/>
              </a:lnSpc>
            </a:pPr>
            <a:r>
              <a:rPr lang="fr-FR" altLang="fr-FR" dirty="0" smtClean="0"/>
              <a:t>Mauvaise protection contre les fausses routes</a:t>
            </a:r>
          </a:p>
          <a:p>
            <a:pPr lvl="2">
              <a:lnSpc>
                <a:spcPct val="90000"/>
              </a:lnSpc>
            </a:pPr>
            <a:r>
              <a:rPr lang="fr-FR" altLang="fr-FR" dirty="0" smtClean="0"/>
              <a:t>Désensibilisation des récepteurs ? Modification du mucus?</a:t>
            </a:r>
          </a:p>
          <a:p>
            <a:pPr lvl="2">
              <a:lnSpc>
                <a:spcPct val="90000"/>
              </a:lnSpc>
            </a:pPr>
            <a:r>
              <a:rPr lang="fr-FR" altLang="fr-FR" dirty="0" smtClean="0"/>
              <a:t>Coordination de la toux déficiente</a:t>
            </a:r>
          </a:p>
          <a:p>
            <a:pPr marL="0" indent="0">
              <a:buNone/>
            </a:pPr>
            <a:r>
              <a:rPr lang="fr-FR" altLang="fr-FR" dirty="0" smtClean="0">
                <a:solidFill>
                  <a:schemeClr val="tx2"/>
                </a:solidFill>
              </a:rPr>
              <a:t>Faiblesse des muscles respiratoires</a:t>
            </a:r>
          </a:p>
          <a:p>
            <a:pPr lvl="2">
              <a:lnSpc>
                <a:spcPct val="90000"/>
              </a:lnSpc>
            </a:pPr>
            <a:r>
              <a:rPr lang="fr-FR" altLang="fr-FR" dirty="0" smtClean="0"/>
              <a:t>MNM : intercostaux, déformation thoracique, diaphragme</a:t>
            </a:r>
          </a:p>
          <a:p>
            <a:pPr lvl="2">
              <a:lnSpc>
                <a:spcPct val="90000"/>
              </a:lnSpc>
            </a:pPr>
            <a:r>
              <a:rPr lang="fr-FR" altLang="fr-FR" dirty="0" smtClean="0"/>
              <a:t>Lésion médullaire : fonction du niveau de lésion</a:t>
            </a:r>
          </a:p>
          <a:p>
            <a:pPr marL="0" indent="0">
              <a:buNone/>
            </a:pPr>
            <a:r>
              <a:rPr lang="fr-FR" altLang="fr-FR" dirty="0" err="1" smtClean="0">
                <a:solidFill>
                  <a:schemeClr val="tx2"/>
                </a:solidFill>
              </a:rPr>
              <a:t>Hyper-réactivité</a:t>
            </a:r>
            <a:r>
              <a:rPr lang="fr-FR" altLang="fr-FR" dirty="0" smtClean="0">
                <a:solidFill>
                  <a:schemeClr val="tx2"/>
                </a:solidFill>
              </a:rPr>
              <a:t> bronchique</a:t>
            </a:r>
          </a:p>
          <a:p>
            <a:pPr marL="0" indent="0">
              <a:buNone/>
            </a:pPr>
            <a:r>
              <a:rPr lang="fr-FR" altLang="fr-FR" dirty="0" smtClean="0">
                <a:solidFill>
                  <a:schemeClr val="tx2"/>
                </a:solidFill>
              </a:rPr>
              <a:t>Pathologie intriquée (DBP)</a:t>
            </a:r>
          </a:p>
          <a:p>
            <a:pPr lvl="2">
              <a:lnSpc>
                <a:spcPct val="90000"/>
              </a:lnSpc>
              <a:buFontTx/>
              <a:buNone/>
            </a:pPr>
            <a:endParaRPr lang="fr-FR" altLang="fr-FR" dirty="0" smtClean="0"/>
          </a:p>
        </p:txBody>
      </p:sp>
    </p:spTree>
    <p:extLst>
      <p:ext uri="{BB962C8B-B14F-4D97-AF65-F5344CB8AC3E}">
        <p14:creationId xmlns:p14="http://schemas.microsoft.com/office/powerpoint/2010/main" val="4126697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fr-FR" altLang="fr-FR" b="1" dirty="0" smtClean="0">
                <a:solidFill>
                  <a:srgbClr val="C00000"/>
                </a:solidFill>
              </a:rPr>
              <a:t>Atteintes respiratoires</a:t>
            </a:r>
          </a:p>
        </p:txBody>
      </p:sp>
      <p:sp>
        <p:nvSpPr>
          <p:cNvPr id="14339" name="Rectangle 3"/>
          <p:cNvSpPr>
            <a:spLocks noGrp="1" noChangeArrowheads="1"/>
          </p:cNvSpPr>
          <p:nvPr>
            <p:ph type="body" idx="1"/>
          </p:nvPr>
        </p:nvSpPr>
        <p:spPr>
          <a:xfrm>
            <a:off x="1866900" y="1988840"/>
            <a:ext cx="8458200" cy="4724400"/>
          </a:xfrm>
        </p:spPr>
        <p:txBody>
          <a:bodyPr/>
          <a:lstStyle/>
          <a:p>
            <a:pPr marL="0" indent="0">
              <a:buNone/>
            </a:pPr>
            <a:r>
              <a:rPr lang="fr-FR" altLang="fr-FR" dirty="0" smtClean="0">
                <a:solidFill>
                  <a:schemeClr val="tx2"/>
                </a:solidFill>
              </a:rPr>
              <a:t>Apnée du sommeil/hypoventilation alvéolaire</a:t>
            </a:r>
          </a:p>
          <a:p>
            <a:pPr lvl="2"/>
            <a:r>
              <a:rPr lang="fr-FR" altLang="fr-FR" dirty="0" smtClean="0"/>
              <a:t>Par atteinte du centre respiratoire (PC, atteinte bulbaire)</a:t>
            </a:r>
          </a:p>
          <a:p>
            <a:pPr lvl="2"/>
            <a:r>
              <a:rPr lang="fr-FR" altLang="fr-FR" dirty="0" smtClean="0"/>
              <a:t>Par obstruction (PC, dysmorphies)</a:t>
            </a:r>
          </a:p>
          <a:p>
            <a:pPr lvl="2"/>
            <a:r>
              <a:rPr lang="fr-FR" altLang="fr-FR" dirty="0" smtClean="0"/>
              <a:t>Par faiblesse musculaire</a:t>
            </a:r>
          </a:p>
          <a:p>
            <a:pPr lvl="2"/>
            <a:endParaRPr lang="fr-FR" altLang="fr-FR" dirty="0">
              <a:solidFill>
                <a:srgbClr val="FF0000"/>
              </a:solidFill>
            </a:endParaRPr>
          </a:p>
          <a:p>
            <a:pPr marL="914400" lvl="2" indent="0">
              <a:buNone/>
            </a:pPr>
            <a:r>
              <a:rPr lang="fr-FR" altLang="fr-FR" dirty="0" smtClean="0">
                <a:solidFill>
                  <a:srgbClr val="FF0000"/>
                </a:solidFill>
              </a:rPr>
              <a:t>=&gt; Conséquences</a:t>
            </a:r>
            <a:r>
              <a:rPr lang="fr-FR" altLang="fr-FR" dirty="0" smtClean="0"/>
              <a:t> : altération du sommeil, troubles de la croissance, céphalées, aggravation possible de l’encéphalopathie, insuffisance respiratoire chronique, HTP, infections à répétition</a:t>
            </a:r>
          </a:p>
        </p:txBody>
      </p:sp>
    </p:spTree>
    <p:extLst>
      <p:ext uri="{BB962C8B-B14F-4D97-AF65-F5344CB8AC3E}">
        <p14:creationId xmlns:p14="http://schemas.microsoft.com/office/powerpoint/2010/main" val="214669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52612" y="928687"/>
            <a:ext cx="8229600" cy="5257800"/>
          </a:xfrm>
        </p:spPr>
        <p:txBody>
          <a:bodyPr>
            <a:normAutofit fontScale="85000" lnSpcReduction="20000"/>
          </a:bodyPr>
          <a:lstStyle/>
          <a:p>
            <a:pPr marL="0" indent="0">
              <a:buNone/>
            </a:pPr>
            <a:endParaRPr lang="fr-FR" u="sng" dirty="0" smtClean="0"/>
          </a:p>
          <a:p>
            <a:pPr marL="0" indent="0">
              <a:buNone/>
            </a:pPr>
            <a:r>
              <a:rPr lang="fr-FR" b="1" u="sng" dirty="0" smtClean="0">
                <a:solidFill>
                  <a:schemeClr val="tx2"/>
                </a:solidFill>
              </a:rPr>
              <a:t>Surveillance </a:t>
            </a:r>
            <a:r>
              <a:rPr lang="fr-FR" b="1" u="sng" dirty="0">
                <a:solidFill>
                  <a:schemeClr val="tx2"/>
                </a:solidFill>
              </a:rPr>
              <a:t>et prise en charge </a:t>
            </a:r>
            <a:r>
              <a:rPr lang="fr-FR" b="1" u="sng" dirty="0" smtClean="0">
                <a:solidFill>
                  <a:schemeClr val="tx2"/>
                </a:solidFill>
              </a:rPr>
              <a:t>spécifique respiratoire  </a:t>
            </a:r>
            <a:endParaRPr lang="fr-FR" b="1" u="sng" dirty="0">
              <a:solidFill>
                <a:schemeClr val="tx2"/>
              </a:solidFill>
            </a:endParaRPr>
          </a:p>
          <a:p>
            <a:pPr marL="457200" lvl="1" indent="0">
              <a:buNone/>
            </a:pPr>
            <a:r>
              <a:rPr lang="fr-FR" dirty="0"/>
              <a:t>Prévention : vaccination</a:t>
            </a:r>
          </a:p>
          <a:p>
            <a:pPr marL="457200" lvl="1" indent="0">
              <a:buNone/>
            </a:pPr>
            <a:r>
              <a:rPr lang="fr-FR" dirty="0" smtClean="0"/>
              <a:t>Infections respiratoires basses</a:t>
            </a:r>
            <a:r>
              <a:rPr lang="fr-FR" dirty="0"/>
              <a:t> : </a:t>
            </a:r>
            <a:r>
              <a:rPr lang="fr-FR" dirty="0" smtClean="0"/>
              <a:t>antibiothérapie, Pseudomonas</a:t>
            </a:r>
          </a:p>
          <a:p>
            <a:pPr marL="457200" lvl="1" indent="0">
              <a:buNone/>
            </a:pPr>
            <a:r>
              <a:rPr lang="fr-FR" dirty="0" smtClean="0"/>
              <a:t>Désencombrement</a:t>
            </a:r>
            <a:endParaRPr lang="fr-FR" dirty="0"/>
          </a:p>
          <a:p>
            <a:pPr marL="457200" lvl="1" indent="0">
              <a:buNone/>
            </a:pPr>
            <a:r>
              <a:rPr lang="fr-FR" dirty="0" smtClean="0"/>
              <a:t>Oxygénothérapie</a:t>
            </a:r>
            <a:endParaRPr lang="fr-FR" dirty="0"/>
          </a:p>
          <a:p>
            <a:pPr marL="457200" lvl="1" indent="0">
              <a:buNone/>
            </a:pPr>
            <a:r>
              <a:rPr lang="fr-FR" dirty="0" smtClean="0"/>
              <a:t>PPC et VNI</a:t>
            </a:r>
          </a:p>
          <a:p>
            <a:pPr marL="457200" lvl="1" indent="0">
              <a:buNone/>
            </a:pPr>
            <a:r>
              <a:rPr lang="fr-FR" dirty="0" smtClean="0"/>
              <a:t>Décompensation aiguë</a:t>
            </a:r>
          </a:p>
          <a:p>
            <a:pPr marL="457200" lvl="1" indent="0">
              <a:buNone/>
            </a:pPr>
            <a:endParaRPr lang="fr-FR" dirty="0"/>
          </a:p>
          <a:p>
            <a:pPr marL="0" indent="0">
              <a:buNone/>
            </a:pPr>
            <a:r>
              <a:rPr lang="fr-FR" b="1" u="sng" dirty="0" smtClean="0">
                <a:solidFill>
                  <a:schemeClr val="tx2"/>
                </a:solidFill>
              </a:rPr>
              <a:t>Surveillance </a:t>
            </a:r>
            <a:r>
              <a:rPr lang="fr-FR" b="1" u="sng" dirty="0">
                <a:solidFill>
                  <a:schemeClr val="tx2"/>
                </a:solidFill>
              </a:rPr>
              <a:t>et prise en charge des </a:t>
            </a:r>
            <a:r>
              <a:rPr lang="fr-FR" b="1" u="sng" dirty="0" err="1" smtClean="0">
                <a:solidFill>
                  <a:schemeClr val="tx2"/>
                </a:solidFill>
              </a:rPr>
              <a:t>co</a:t>
            </a:r>
            <a:r>
              <a:rPr lang="fr-FR" b="1" u="sng" dirty="0" err="1">
                <a:solidFill>
                  <a:schemeClr val="tx2"/>
                </a:solidFill>
              </a:rPr>
              <a:t>-</a:t>
            </a:r>
            <a:r>
              <a:rPr lang="fr-FR" b="1" u="sng" dirty="0" err="1" smtClean="0">
                <a:solidFill>
                  <a:schemeClr val="tx2"/>
                </a:solidFill>
              </a:rPr>
              <a:t>morbidités</a:t>
            </a:r>
            <a:r>
              <a:rPr lang="fr-FR" b="1" u="sng" dirty="0" smtClean="0">
                <a:solidFill>
                  <a:schemeClr val="tx2"/>
                </a:solidFill>
              </a:rPr>
              <a:t> </a:t>
            </a:r>
            <a:r>
              <a:rPr lang="fr-FR" b="1" u="sng" dirty="0">
                <a:solidFill>
                  <a:schemeClr val="tx2"/>
                </a:solidFill>
              </a:rPr>
              <a:t>non </a:t>
            </a:r>
            <a:r>
              <a:rPr lang="fr-FR" b="1" u="sng" dirty="0" smtClean="0">
                <a:solidFill>
                  <a:schemeClr val="tx2"/>
                </a:solidFill>
              </a:rPr>
              <a:t>respiratoires</a:t>
            </a:r>
            <a:endParaRPr lang="fr-FR" b="1" dirty="0" smtClean="0">
              <a:solidFill>
                <a:schemeClr val="tx2"/>
              </a:solidFill>
            </a:endParaRPr>
          </a:p>
          <a:p>
            <a:pPr marL="457200" lvl="1" indent="0">
              <a:buNone/>
            </a:pPr>
            <a:r>
              <a:rPr lang="fr-FR" dirty="0" smtClean="0"/>
              <a:t>RGO et Constipation</a:t>
            </a:r>
            <a:endParaRPr lang="fr-FR" dirty="0"/>
          </a:p>
          <a:p>
            <a:pPr marL="457200" lvl="1" indent="0">
              <a:buNone/>
            </a:pPr>
            <a:r>
              <a:rPr lang="fr-FR" dirty="0" smtClean="0"/>
              <a:t>Fausses  routes</a:t>
            </a:r>
          </a:p>
          <a:p>
            <a:pPr marL="457200" lvl="1" indent="0">
              <a:buNone/>
            </a:pPr>
            <a:r>
              <a:rPr lang="fr-FR" dirty="0"/>
              <a:t>Support Nutritionnel</a:t>
            </a:r>
          </a:p>
          <a:p>
            <a:pPr marL="457200" lvl="1" indent="0">
              <a:buNone/>
            </a:pPr>
            <a:r>
              <a:rPr lang="fr-FR" dirty="0" smtClean="0"/>
              <a:t>Convulsions </a:t>
            </a:r>
            <a:endParaRPr lang="fr-FR" dirty="0"/>
          </a:p>
          <a:p>
            <a:pPr marL="457200" lvl="1" indent="0">
              <a:buNone/>
            </a:pPr>
            <a:r>
              <a:rPr lang="fr-FR" dirty="0"/>
              <a:t>Dentaire</a:t>
            </a:r>
          </a:p>
          <a:p>
            <a:pPr marL="457200" lvl="1" indent="0">
              <a:buNone/>
            </a:pPr>
            <a:r>
              <a:rPr lang="fr-FR" dirty="0"/>
              <a:t>Ortho : </a:t>
            </a:r>
            <a:r>
              <a:rPr lang="fr-FR" dirty="0" smtClean="0"/>
              <a:t>scoliose</a:t>
            </a:r>
          </a:p>
          <a:p>
            <a:pPr marL="457200" lvl="1" indent="0">
              <a:buNone/>
            </a:pPr>
            <a:endParaRPr lang="fr-FR" dirty="0" smtClean="0"/>
          </a:p>
          <a:p>
            <a:endParaRPr lang="fr-FR" dirty="0"/>
          </a:p>
          <a:p>
            <a:endParaRPr lang="fr-FR" dirty="0"/>
          </a:p>
          <a:p>
            <a:endParaRPr lang="fr-FR" dirty="0"/>
          </a:p>
        </p:txBody>
      </p:sp>
    </p:spTree>
    <p:extLst>
      <p:ext uri="{BB962C8B-B14F-4D97-AF65-F5344CB8AC3E}">
        <p14:creationId xmlns:p14="http://schemas.microsoft.com/office/powerpoint/2010/main" val="308452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9" end="9"/>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9" end="9"/>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0" end="10"/>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0" end="10"/>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11" end="11"/>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11" end="11"/>
                                            </p:txEl>
                                          </p:spTgt>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12" end="12"/>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12" end="12"/>
                                            </p:txEl>
                                          </p:spTgt>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13" end="13"/>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13" end="13"/>
                                            </p:txEl>
                                          </p:spTgt>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14" end="14"/>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14" end="14"/>
                                            </p:txEl>
                                          </p:spTgt>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15" end="15"/>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15" end="1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512" y="274638"/>
            <a:ext cx="8964488" cy="1143000"/>
          </a:xfrm>
        </p:spPr>
        <p:txBody>
          <a:bodyPr>
            <a:normAutofit fontScale="90000"/>
          </a:bodyPr>
          <a:lstStyle/>
          <a:p>
            <a:r>
              <a:rPr lang="fr-FR" u="sng" dirty="0"/>
              <a:t>Surveillance et prise en charge spécifique : </a:t>
            </a:r>
            <a:br>
              <a:rPr lang="fr-FR" u="sng" dirty="0"/>
            </a:br>
            <a:r>
              <a:rPr lang="fr-FR" dirty="0" smtClean="0">
                <a:solidFill>
                  <a:srgbClr val="C00000"/>
                </a:solidFill>
              </a:rPr>
              <a:t>Infections respiratoires basses</a:t>
            </a:r>
            <a:endParaRPr lang="fr-FR" dirty="0">
              <a:solidFill>
                <a:srgbClr val="C00000"/>
              </a:solidFill>
            </a:endParaRPr>
          </a:p>
        </p:txBody>
      </p:sp>
      <p:sp>
        <p:nvSpPr>
          <p:cNvPr id="3" name="Espace réservé du contenu 2"/>
          <p:cNvSpPr>
            <a:spLocks noGrp="1"/>
          </p:cNvSpPr>
          <p:nvPr>
            <p:ph idx="1"/>
          </p:nvPr>
        </p:nvSpPr>
        <p:spPr>
          <a:xfrm>
            <a:off x="1991544" y="2636912"/>
            <a:ext cx="8229600" cy="3196952"/>
          </a:xfrm>
        </p:spPr>
        <p:txBody>
          <a:bodyPr>
            <a:normAutofit/>
          </a:bodyPr>
          <a:lstStyle/>
          <a:p>
            <a:pPr marL="0" indent="0">
              <a:buNone/>
            </a:pPr>
            <a:r>
              <a:rPr lang="fr-FR" sz="3600" b="1" dirty="0">
                <a:solidFill>
                  <a:schemeClr val="tx2"/>
                </a:solidFill>
              </a:rPr>
              <a:t>PREVENTION PAR LA VACCINATION</a:t>
            </a:r>
          </a:p>
          <a:p>
            <a:endParaRPr lang="fr-FR" u="sng" dirty="0"/>
          </a:p>
          <a:p>
            <a:pPr marL="0" indent="0">
              <a:buNone/>
            </a:pPr>
            <a:r>
              <a:rPr lang="fr-FR" u="sng" dirty="0" err="1" smtClean="0"/>
              <a:t>Anti-grippale</a:t>
            </a:r>
            <a:r>
              <a:rPr lang="fr-FR" dirty="0" smtClean="0"/>
              <a:t> :</a:t>
            </a:r>
          </a:p>
          <a:p>
            <a:pPr lvl="2"/>
            <a:r>
              <a:rPr lang="fr-FR" dirty="0"/>
              <a:t>Indication </a:t>
            </a:r>
            <a:r>
              <a:rPr lang="fr-FR" dirty="0" smtClean="0"/>
              <a:t>= « insuffisances respiratoires chroniques obstructives ou restrictives quelle que soit la cause »</a:t>
            </a:r>
          </a:p>
          <a:p>
            <a:pPr lvl="2"/>
            <a:r>
              <a:rPr lang="fr-FR" dirty="0" smtClean="0"/>
              <a:t>y compris personnel de santé</a:t>
            </a:r>
          </a:p>
          <a:p>
            <a:pPr marL="914400" lvl="2" indent="0">
              <a:buNone/>
            </a:pPr>
            <a:r>
              <a:rPr lang="fr-FR" dirty="0"/>
              <a:t/>
            </a:r>
            <a:br>
              <a:rPr lang="fr-FR" dirty="0"/>
            </a:br>
            <a:endParaRPr lang="fr-FR" dirty="0" smtClean="0"/>
          </a:p>
          <a:p>
            <a:endParaRPr lang="fr-FR" sz="1400" dirty="0"/>
          </a:p>
        </p:txBody>
      </p:sp>
    </p:spTree>
    <p:extLst>
      <p:ext uri="{BB962C8B-B14F-4D97-AF65-F5344CB8AC3E}">
        <p14:creationId xmlns:p14="http://schemas.microsoft.com/office/powerpoint/2010/main" val="3386569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000" b="1" u="sng" dirty="0"/>
              <a:t>Anti-</a:t>
            </a:r>
            <a:r>
              <a:rPr lang="fr-FR" sz="3000" b="1" u="sng" dirty="0" err="1"/>
              <a:t>pneumococcique</a:t>
            </a:r>
            <a:endParaRPr lang="fr-FR" sz="3000" b="1" u="sng" dirty="0"/>
          </a:p>
        </p:txBody>
      </p:sp>
      <p:sp>
        <p:nvSpPr>
          <p:cNvPr id="4" name="Espace réservé du contenu 3"/>
          <p:cNvSpPr txBox="1">
            <a:spLocks noGrp="1"/>
          </p:cNvSpPr>
          <p:nvPr>
            <p:ph idx="1"/>
          </p:nvPr>
        </p:nvSpPr>
        <p:spPr>
          <a:xfrm>
            <a:off x="1919536" y="1340768"/>
            <a:ext cx="8229600" cy="5037276"/>
          </a:xfrm>
          <a:prstGeom prst="rect">
            <a:avLst/>
          </a:prstGeom>
          <a:noFill/>
        </p:spPr>
        <p:txBody>
          <a:bodyPr wrap="square" rtlCol="0">
            <a:spAutoFit/>
          </a:bodyPr>
          <a:lstStyle/>
          <a:p>
            <a:pPr marL="914400" lvl="2" indent="0">
              <a:buNone/>
            </a:pPr>
            <a:r>
              <a:rPr lang="fr-FR" dirty="0" smtClean="0">
                <a:solidFill>
                  <a:schemeClr val="tx2"/>
                </a:solidFill>
              </a:rPr>
              <a:t>PREVENAR </a:t>
            </a:r>
            <a:r>
              <a:rPr lang="fr-FR" dirty="0">
                <a:solidFill>
                  <a:schemeClr val="tx2"/>
                </a:solidFill>
              </a:rPr>
              <a:t>13</a:t>
            </a:r>
          </a:p>
          <a:p>
            <a:pPr marL="457200" lvl="1" indent="0">
              <a:buNone/>
            </a:pPr>
            <a:r>
              <a:rPr lang="fr-FR" dirty="0"/>
              <a:t>       </a:t>
            </a:r>
            <a:r>
              <a:rPr lang="fr-FR" dirty="0">
                <a:solidFill>
                  <a:schemeClr val="tx2"/>
                </a:solidFill>
              </a:rPr>
              <a:t>PNEUMOVAX</a:t>
            </a:r>
            <a:r>
              <a:rPr lang="fr-FR" dirty="0"/>
              <a:t> </a:t>
            </a:r>
          </a:p>
          <a:p>
            <a:pPr marL="914400" lvl="2" indent="0">
              <a:buNone/>
            </a:pPr>
            <a:r>
              <a:rPr lang="fr-FR" sz="1800" dirty="0"/>
              <a:t>Indication : « insuffisance respiratoire chronique, bronchopneumopathie obstructive, emphysème ; asthmes sévères sous traitement continu »</a:t>
            </a:r>
          </a:p>
          <a:p>
            <a:pPr lvl="2"/>
            <a:r>
              <a:rPr lang="fr-FR" sz="1800" dirty="0"/>
              <a:t>1 injection à partir de </a:t>
            </a:r>
            <a:r>
              <a:rPr lang="fr-FR" sz="1800" b="1" dirty="0"/>
              <a:t>2 ans</a:t>
            </a:r>
          </a:p>
          <a:p>
            <a:pPr lvl="2"/>
            <a:r>
              <a:rPr lang="fr-FR" sz="1800" i="1" u="sng" dirty="0"/>
              <a:t>Enfants âgés de 2 à 10 ans</a:t>
            </a:r>
            <a:r>
              <a:rPr lang="fr-FR" sz="1800" dirty="0"/>
              <a:t>: Une </a:t>
            </a:r>
            <a:r>
              <a:rPr lang="fr-FR" sz="1800" b="1" dirty="0"/>
              <a:t>revaccination après trois ans </a:t>
            </a:r>
            <a:r>
              <a:rPr lang="fr-FR" sz="1800" dirty="0"/>
              <a:t>ne doit être envisagée uniquement si les enfants présentent un </a:t>
            </a:r>
            <a:r>
              <a:rPr lang="fr-FR" sz="1800" b="1" dirty="0"/>
              <a:t>risque élevé d’infection à pneumocoques</a:t>
            </a:r>
            <a:r>
              <a:rPr lang="fr-FR" sz="1800" dirty="0"/>
              <a:t> (par exemple patients atteints d'un syndrome néphrotique, de drépanocytose ou </a:t>
            </a:r>
            <a:r>
              <a:rPr lang="fr-FR" sz="1800" dirty="0" err="1"/>
              <a:t>aspléniques</a:t>
            </a:r>
            <a:r>
              <a:rPr lang="fr-FR" sz="1800" dirty="0"/>
              <a:t>).</a:t>
            </a:r>
          </a:p>
          <a:p>
            <a:pPr lvl="2"/>
            <a:r>
              <a:rPr lang="fr-FR" sz="1800" i="1" u="sng" dirty="0"/>
              <a:t>Enfants de plus de 10 ans</a:t>
            </a:r>
            <a:r>
              <a:rPr lang="fr-FR" sz="1800" dirty="0"/>
              <a:t>: La revaccination peut être envisagée pour les personnes qui présentent un </a:t>
            </a:r>
            <a:r>
              <a:rPr lang="fr-FR" sz="1800" b="1" dirty="0"/>
              <a:t>risque accru d’infection grave à pneumocoques</a:t>
            </a:r>
            <a:r>
              <a:rPr lang="fr-FR" sz="1800" dirty="0"/>
              <a:t> et chez qui le vaccin </a:t>
            </a:r>
            <a:r>
              <a:rPr lang="fr-FR" sz="1800" dirty="0" err="1"/>
              <a:t>pneumococcique</a:t>
            </a:r>
            <a:r>
              <a:rPr lang="fr-FR" sz="1800" dirty="0"/>
              <a:t> a été administré </a:t>
            </a:r>
            <a:r>
              <a:rPr lang="fr-FR" sz="1800" b="1" dirty="0"/>
              <a:t>plus de cinq ans auparavant</a:t>
            </a:r>
            <a:r>
              <a:rPr lang="fr-FR" sz="1800" dirty="0"/>
              <a:t>, ou pour les personnes dont on sait que les titres d’anticorps </a:t>
            </a:r>
            <a:r>
              <a:rPr lang="fr-FR" sz="1800" dirty="0" err="1"/>
              <a:t>pneumococciques</a:t>
            </a:r>
            <a:r>
              <a:rPr lang="fr-FR" sz="1800" dirty="0"/>
              <a:t> diminuent rapidement. </a:t>
            </a:r>
          </a:p>
          <a:p>
            <a:pPr lvl="2"/>
            <a:r>
              <a:rPr lang="fr-FR" sz="1800" dirty="0"/>
              <a:t>Les données concernant l’administration de plus de 2 doses de PNEUMOVAX sont limitées.</a:t>
            </a:r>
          </a:p>
          <a:p>
            <a:endParaRPr lang="fr-FR" sz="2400" dirty="0"/>
          </a:p>
        </p:txBody>
      </p:sp>
      <p:sp>
        <p:nvSpPr>
          <p:cNvPr id="5" name="ZoneTexte 4"/>
          <p:cNvSpPr txBox="1"/>
          <p:nvPr/>
        </p:nvSpPr>
        <p:spPr>
          <a:xfrm>
            <a:off x="8904312" y="6488668"/>
            <a:ext cx="1872208" cy="369332"/>
          </a:xfrm>
          <a:prstGeom prst="rect">
            <a:avLst/>
          </a:prstGeom>
          <a:noFill/>
        </p:spPr>
        <p:txBody>
          <a:bodyPr wrap="square" rtlCol="0">
            <a:spAutoFit/>
          </a:bodyPr>
          <a:lstStyle/>
          <a:p>
            <a:r>
              <a:rPr lang="fr-FR" i="1" dirty="0"/>
              <a:t>mesvaccins.net</a:t>
            </a:r>
          </a:p>
        </p:txBody>
      </p:sp>
    </p:spTree>
    <p:extLst>
      <p:ext uri="{BB962C8B-B14F-4D97-AF65-F5344CB8AC3E}">
        <p14:creationId xmlns:p14="http://schemas.microsoft.com/office/powerpoint/2010/main" val="2097430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2797</TotalTime>
  <Words>3638</Words>
  <Application>Microsoft Office PowerPoint</Application>
  <PresentationFormat>Grand écran</PresentationFormat>
  <Paragraphs>347</Paragraphs>
  <Slides>33</Slides>
  <Notes>28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33</vt:i4>
      </vt:variant>
    </vt:vector>
  </HeadingPairs>
  <TitlesOfParts>
    <vt:vector size="38" baseType="lpstr">
      <vt:lpstr>Arial</vt:lpstr>
      <vt:lpstr>Calibri</vt:lpstr>
      <vt:lpstr>Calibri Light</vt:lpstr>
      <vt:lpstr>Wingdings</vt:lpstr>
      <vt:lpstr>Thème Office</vt:lpstr>
      <vt:lpstr>Prise en charge respiratoire du polyhandicap</vt:lpstr>
      <vt:lpstr>Présentation PowerPoint</vt:lpstr>
      <vt:lpstr>Présentation PowerPoint</vt:lpstr>
      <vt:lpstr>Présentation PowerPoint</vt:lpstr>
      <vt:lpstr>Atteintes respiratoires</vt:lpstr>
      <vt:lpstr>Atteintes respiratoires</vt:lpstr>
      <vt:lpstr>Présentation PowerPoint</vt:lpstr>
      <vt:lpstr>Surveillance et prise en charge spécifique :  Infections respiratoires basses</vt:lpstr>
      <vt:lpstr>Anti-pneumococcique</vt:lpstr>
      <vt:lpstr>Infections respiratoires basses</vt:lpstr>
      <vt:lpstr>Présentation PowerPoint</vt:lpstr>
      <vt:lpstr>Infections respiratoires basses</vt:lpstr>
      <vt:lpstr>Présentation PowerPoint</vt:lpstr>
      <vt:lpstr>Présentation PowerPoint</vt:lpstr>
      <vt:lpstr>Hyper réactivité bronchique</vt:lpstr>
      <vt:lpstr>Désencombrement </vt:lpstr>
      <vt:lpstr>Les in/exsufflateurs  (MIE: mechanical insufflation exsufflation)</vt:lpstr>
      <vt:lpstr>Le Percussionnaire  (IPV: Intrapulmonary Percussive Ventilation) </vt:lpstr>
      <vt:lpstr>Relaxateur de pression ou hyper-insufflateur IPPB (Intermittent Positive Pression Breathing) </vt:lpstr>
      <vt:lpstr>Le positionnement </vt:lpstr>
      <vt:lpstr>En pratique</vt:lpstr>
      <vt:lpstr>Recommandations pour l’oxygénothérapie chez l’enfant en situations aiguës et chroniques : évaluation du besoin, critères de mise en route, modalités de prescription et de surveillance</vt:lpstr>
      <vt:lpstr>Présentation PowerPoint</vt:lpstr>
      <vt:lpstr> Soutien ventilatoire : VNI et PPC</vt:lpstr>
      <vt:lpstr>Présentation PowerPoint</vt:lpstr>
      <vt:lpstr>Présentation PowerPoint</vt:lpstr>
      <vt:lpstr>Présentation PowerPoint</vt:lpstr>
      <vt:lpstr>Présentation PowerPoint</vt:lpstr>
      <vt:lpstr>Présentation PowerPoint</vt:lpstr>
      <vt:lpstr>Décompensation aiguë</vt:lpstr>
      <vt:lpstr>Présentation PowerPoint</vt:lpstr>
      <vt:lpstr>Conclusion</vt:lpstr>
      <vt:lpstr>Présentation PowerPoint</vt:lpstr>
    </vt:vector>
  </TitlesOfParts>
  <Company>CHU de Bordeaux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Prise en charge respiratoire du polyhandicap</dc:title>
  <dc:creator>GALODE Francois</dc:creator>
  <cp:lastModifiedBy>Jasper Elisabeth</cp:lastModifiedBy>
  <cp:revision>10</cp:revision>
  <dcterms:created xsi:type="dcterms:W3CDTF">2022-11-21T16:38:28Z</dcterms:created>
  <dcterms:modified xsi:type="dcterms:W3CDTF">2023-11-17T16:34:23Z</dcterms:modified>
</cp:coreProperties>
</file>